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4"/>
  </p:notesMasterIdLst>
  <p:handoutMasterIdLst>
    <p:handoutMasterId r:id="rId25"/>
  </p:handoutMasterIdLst>
  <p:sldIdLst>
    <p:sldId id="362" r:id="rId2"/>
    <p:sldId id="389" r:id="rId3"/>
    <p:sldId id="390" r:id="rId4"/>
    <p:sldId id="391" r:id="rId5"/>
    <p:sldId id="392" r:id="rId6"/>
    <p:sldId id="364" r:id="rId7"/>
    <p:sldId id="394" r:id="rId8"/>
    <p:sldId id="365" r:id="rId9"/>
    <p:sldId id="366" r:id="rId10"/>
    <p:sldId id="367" r:id="rId11"/>
    <p:sldId id="369" r:id="rId12"/>
    <p:sldId id="414" r:id="rId13"/>
    <p:sldId id="415" r:id="rId14"/>
    <p:sldId id="416" r:id="rId15"/>
    <p:sldId id="396" r:id="rId16"/>
    <p:sldId id="397" r:id="rId17"/>
    <p:sldId id="398" r:id="rId18"/>
    <p:sldId id="399" r:id="rId19"/>
    <p:sldId id="400" r:id="rId20"/>
    <p:sldId id="418" r:id="rId21"/>
    <p:sldId id="419" r:id="rId22"/>
    <p:sldId id="420" r:id="rId23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25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0FD9A8A2-8E63-4383-980E-E6CB9BBB983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256C4B18-2154-46F8-88F9-BECDD5A448D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9B848-E9E9-46A9-A9C8-F3B8723F154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01ECC-3615-4EED-90CA-8BFEC01F597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230A1-9D3A-40E3-B53E-E3332497DA6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E47E3-4FAC-47B9-B9DD-23458937910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Héctor Sanín Angel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9A7F8-7989-4A18-9A14-94195352136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BAE0E496-2AA8-442C-9201-352612A2F93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images.google.com.co/imgres?imgurl=http://www.uaaan.mx/INFORMEFINAL/libros%2039.JPG&amp;imgrefurl=http://www.uaaan.mx/INFORMEFINAL/APOYO%20PARA%20EL%20DESARROLLO.htm&amp;h=960&amp;w=1280&amp;sz=315&amp;tbnid=xadF7FmhmTRD3M:&amp;tbnh=112&amp;tbnw=150&amp;hl=es&amp;start=5&amp;prev=/images?q=Libros&amp;svnum=10&amp;hl=es&amp;lr=&amp;sa=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images.google.com.co/imgres?imgurl=http://etitudela.com/images/empresas.jpg&amp;imgrefurl=http://etitudela.com/01d56994370bbf50e/&amp;h=305&amp;w=417&amp;sz=39&amp;tbnid=mydkv2oWjjMYvM:&amp;tbnh=89&amp;tbnw=122&amp;hl=es&amp;start=2&amp;prev=/images?q=Empresas&amp;svnum=10&amp;hl=es&amp;lr=&amp;sa=G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images.google.com.co/imgres?imgurl=http://www.william.com.br/ilustras/imagens/computador.jpg&amp;imgrefurl=http://www.william.com.br/center_ilustra.htm&amp;h=380&amp;w=257&amp;sz=28&amp;tbnid=x036JkV4l3PsYM:&amp;tbnh=119&amp;tbnw=80&amp;hl=es&amp;start=15&amp;prev=/images?q=Computador&amp;svnum=10&amp;hl=es&amp;lr=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abh2.coppe.ufrj.br/sarra/artigos/artigo10406/10406_files/image022.jpg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www.iwmi.cgiar.org/TSUNAMI/KALAMETIYA/IMAGES/Focus%20group%20discussions%20with%20fishermen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images.google.com.co/imgres?imgurl=http://web.ticino.com/calcolo/abaci/russo.jpg&amp;imgrefurl=http://web.ticino.com/calcolo/abaci/abaci.html&amp;h=499&amp;w=333&amp;sz=22&amp;tbnid=vSciQOBKuArEJM:&amp;tbnh=127&amp;tbnw=84&amp;hl=es&amp;start=5&amp;prev=/images?q=Abaco&amp;svnum=10&amp;hl=es&amp;lr=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images.google.com.co/imgres?imgurl=http://www.simemarketing.com.mx/img/ser_imc00.gif&amp;imgrefurl=http://www.simemarketing.com.mx/servicios.htm&amp;h=70&amp;w=70&amp;sz=3&amp;tbnid=jf3g-5GWFnfp5M:&amp;tbnh=66&amp;tbnw=66&amp;hl=es&amp;start=40&amp;prev=/images?q=Informaci%C3%B3n+cuantitativa&amp;start=20&amp;svnum=10&amp;hl=es&amp;lr=&amp;sa=N" TargetMode="External"/><Relationship Id="rId9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www.agustinasva.net/Imagenes/Colegio/ESO11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benalmadena.com/meteo/curr24hourgraph.gif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www.vertentes.ufba.br/Entrevista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agustinasva.net/Imagenes/Colegio/ESO11.jpg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8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3636963"/>
            <a:ext cx="9109075" cy="2816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it-IT" sz="3600" smtClean="0">
                <a:latin typeface="Arial" charset="0"/>
                <a:cs typeface="Arial" charset="0"/>
              </a:rPr>
              <a:t>RECOLECCIÓN DE LA INFORMACIÓN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sz="3600" smtClean="0">
                <a:latin typeface="Arial" charset="0"/>
                <a:cs typeface="Arial" charset="0"/>
              </a:rPr>
              <a:t>Información primaria y secundaria.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sz="3600" smtClean="0">
                <a:latin typeface="Arial" charset="0"/>
                <a:cs typeface="Arial" charset="0"/>
              </a:rPr>
              <a:t>Unidades, variables, valores.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sz="3600" smtClean="0">
                <a:latin typeface="Arial" charset="0"/>
                <a:cs typeface="Arial" charset="0"/>
              </a:rPr>
              <a:t>Conceptos básicos de medición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59B848-E9E9-46A9-A9C8-F3B8723F1544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" pitchFamily="34" charset="0"/>
                <a:cs typeface="Arial" pitchFamily="34" charset="0"/>
              </a:rPr>
              <a:t>Héctor Sanín Angel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76250"/>
            <a:ext cx="7772400" cy="6588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>
                <a:cs typeface="Arial" charset="0"/>
              </a:rPr>
              <a:t>Clasificación de la Información </a:t>
            </a:r>
            <a:endParaRPr lang="es-ES" smtClean="0">
              <a:cs typeface="Arial" charset="0"/>
            </a:endParaRPr>
          </a:p>
        </p:txBody>
      </p:sp>
      <p:sp>
        <p:nvSpPr>
          <p:cNvPr id="17412" name="Text Box 11"/>
          <p:cNvSpPr txBox="1">
            <a:spLocks noChangeArrowheads="1"/>
          </p:cNvSpPr>
          <p:nvPr/>
        </p:nvSpPr>
        <p:spPr bwMode="auto">
          <a:xfrm>
            <a:off x="4500563" y="2708275"/>
            <a:ext cx="23669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Comerciales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Académicas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Gubernamentales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Internacionales (DB)</a:t>
            </a:r>
          </a:p>
        </p:txBody>
      </p:sp>
      <p:sp>
        <p:nvSpPr>
          <p:cNvPr id="17413" name="Text Box 24"/>
          <p:cNvSpPr txBox="1">
            <a:spLocks noChangeArrowheads="1"/>
          </p:cNvSpPr>
          <p:nvPr/>
        </p:nvSpPr>
        <p:spPr bwMode="auto">
          <a:xfrm>
            <a:off x="2627313" y="3860800"/>
            <a:ext cx="12493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800">
                <a:latin typeface="Arial" charset="0"/>
                <a:cs typeface="Arial" charset="0"/>
              </a:rPr>
              <a:t>Magnética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On line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Off line</a:t>
            </a:r>
          </a:p>
          <a:p>
            <a:r>
              <a:rPr lang="es-MX" sz="1800">
                <a:latin typeface="Arial" charset="0"/>
                <a:cs typeface="Arial" charset="0"/>
              </a:rPr>
              <a:t>Impresa</a:t>
            </a:r>
            <a:endParaRPr lang="es-ES" sz="1800">
              <a:latin typeface="Arial" charset="0"/>
              <a:cs typeface="Arial" charset="0"/>
            </a:endParaRPr>
          </a:p>
        </p:txBody>
      </p:sp>
      <p:sp>
        <p:nvSpPr>
          <p:cNvPr id="17414" name="Text Box 27"/>
          <p:cNvSpPr txBox="1">
            <a:spLocks noChangeArrowheads="1"/>
          </p:cNvSpPr>
          <p:nvPr/>
        </p:nvSpPr>
        <p:spPr bwMode="auto">
          <a:xfrm>
            <a:off x="6588125" y="4797425"/>
            <a:ext cx="16367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Bibliográficas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Numéricas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Texto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Directorios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Específicas</a:t>
            </a:r>
            <a:endParaRPr lang="es-ES" sz="1800">
              <a:latin typeface="Arial" charset="0"/>
              <a:cs typeface="Arial" charset="0"/>
            </a:endParaRPr>
          </a:p>
        </p:txBody>
      </p:sp>
      <p:sp>
        <p:nvSpPr>
          <p:cNvPr id="17415" name="Text Box 29"/>
          <p:cNvSpPr txBox="1">
            <a:spLocks noChangeArrowheads="1"/>
          </p:cNvSpPr>
          <p:nvPr/>
        </p:nvSpPr>
        <p:spPr bwMode="auto">
          <a:xfrm>
            <a:off x="323850" y="1749425"/>
            <a:ext cx="3432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2000">
                <a:latin typeface="Arial" charset="0"/>
                <a:cs typeface="Arial" charset="0"/>
              </a:rPr>
              <a:t>Según grado de elaboración</a:t>
            </a:r>
            <a:endParaRPr lang="es-ES" sz="2000">
              <a:latin typeface="Arial" charset="0"/>
              <a:cs typeface="Arial" charset="0"/>
            </a:endParaRPr>
          </a:p>
        </p:txBody>
      </p:sp>
      <p:sp>
        <p:nvSpPr>
          <p:cNvPr id="17416" name="Text Box 30"/>
          <p:cNvSpPr txBox="1">
            <a:spLocks noChangeArrowheads="1"/>
          </p:cNvSpPr>
          <p:nvPr/>
        </p:nvSpPr>
        <p:spPr bwMode="auto">
          <a:xfrm>
            <a:off x="3924300" y="1628775"/>
            <a:ext cx="1738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Lista</a:t>
            </a:r>
          </a:p>
          <a:p>
            <a:pPr>
              <a:buFontTx/>
              <a:buChar char="•"/>
            </a:pPr>
            <a:r>
              <a:rPr lang="es-MX" sz="1800">
                <a:latin typeface="Arial" charset="0"/>
                <a:cs typeface="Arial" charset="0"/>
              </a:rPr>
              <a:t>Para procesar</a:t>
            </a:r>
            <a:endParaRPr lang="es-ES" sz="1800">
              <a:latin typeface="Arial" charset="0"/>
              <a:cs typeface="Arial" charset="0"/>
            </a:endParaRPr>
          </a:p>
        </p:txBody>
      </p:sp>
      <p:sp>
        <p:nvSpPr>
          <p:cNvPr id="17417" name="Text Box 32"/>
          <p:cNvSpPr txBox="1">
            <a:spLocks noChangeArrowheads="1"/>
          </p:cNvSpPr>
          <p:nvPr/>
        </p:nvSpPr>
        <p:spPr bwMode="auto">
          <a:xfrm>
            <a:off x="2484438" y="3068638"/>
            <a:ext cx="1719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800">
                <a:latin typeface="Arial" charset="0"/>
                <a:cs typeface="Arial" charset="0"/>
              </a:rPr>
              <a:t>Según fuentes</a:t>
            </a:r>
            <a:endParaRPr lang="es-ES" sz="1800">
              <a:latin typeface="Arial" charset="0"/>
              <a:cs typeface="Arial" charset="0"/>
            </a:endParaRPr>
          </a:p>
        </p:txBody>
      </p:sp>
      <p:sp>
        <p:nvSpPr>
          <p:cNvPr id="17418" name="Text Box 34"/>
          <p:cNvSpPr txBox="1">
            <a:spLocks noChangeArrowheads="1"/>
          </p:cNvSpPr>
          <p:nvPr/>
        </p:nvSpPr>
        <p:spPr bwMode="auto">
          <a:xfrm>
            <a:off x="468313" y="4197350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2000">
                <a:latin typeface="Arial" charset="0"/>
                <a:cs typeface="Arial" charset="0"/>
              </a:rPr>
              <a:t>Según medios</a:t>
            </a:r>
            <a:endParaRPr lang="es-ES" sz="2000">
              <a:latin typeface="Arial" charset="0"/>
              <a:cs typeface="Arial" charset="0"/>
            </a:endParaRPr>
          </a:p>
        </p:txBody>
      </p:sp>
      <p:sp>
        <p:nvSpPr>
          <p:cNvPr id="17419" name="Text Box 35"/>
          <p:cNvSpPr txBox="1">
            <a:spLocks noChangeArrowheads="1"/>
          </p:cNvSpPr>
          <p:nvPr/>
        </p:nvSpPr>
        <p:spPr bwMode="auto">
          <a:xfrm>
            <a:off x="7019925" y="2420938"/>
            <a:ext cx="152241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800">
                <a:latin typeface="Arial" charset="0"/>
                <a:cs typeface="Arial" charset="0"/>
              </a:rPr>
              <a:t>Agencias de </a:t>
            </a:r>
          </a:p>
          <a:p>
            <a:r>
              <a:rPr lang="es-MX" sz="1800">
                <a:latin typeface="Arial" charset="0"/>
                <a:cs typeface="Arial" charset="0"/>
              </a:rPr>
              <a:t>Información</a:t>
            </a:r>
          </a:p>
          <a:p>
            <a:r>
              <a:rPr lang="es-MX" sz="1800">
                <a:latin typeface="Arial" charset="0"/>
                <a:cs typeface="Arial" charset="0"/>
              </a:rPr>
              <a:t>Secundaria</a:t>
            </a:r>
            <a:endParaRPr lang="es-ES" sz="1800">
              <a:latin typeface="Arial" charset="0"/>
              <a:cs typeface="Arial" charset="0"/>
            </a:endParaRPr>
          </a:p>
        </p:txBody>
      </p:sp>
      <p:sp>
        <p:nvSpPr>
          <p:cNvPr id="17420" name="Text Box 36"/>
          <p:cNvSpPr txBox="1">
            <a:spLocks noChangeArrowheads="1"/>
          </p:cNvSpPr>
          <p:nvPr/>
        </p:nvSpPr>
        <p:spPr bwMode="auto">
          <a:xfrm>
            <a:off x="3255963" y="5302250"/>
            <a:ext cx="30718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2000">
                <a:latin typeface="Arial" charset="0"/>
                <a:cs typeface="Arial" charset="0"/>
              </a:rPr>
              <a:t>Tipos de Bases de Datos</a:t>
            </a:r>
            <a:endParaRPr lang="es-ES" sz="2000">
              <a:latin typeface="Arial" charset="0"/>
              <a:cs typeface="Arial" charset="0"/>
            </a:endParaRPr>
          </a:p>
        </p:txBody>
      </p:sp>
      <p:sp>
        <p:nvSpPr>
          <p:cNvPr id="17421" name="AutoShape 37"/>
          <p:cNvSpPr>
            <a:spLocks/>
          </p:cNvSpPr>
          <p:nvPr/>
        </p:nvSpPr>
        <p:spPr bwMode="auto">
          <a:xfrm>
            <a:off x="3851275" y="1700213"/>
            <a:ext cx="144463" cy="576262"/>
          </a:xfrm>
          <a:prstGeom prst="leftBrace">
            <a:avLst>
              <a:gd name="adj1" fmla="val 3324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17422" name="AutoShape 39"/>
          <p:cNvSpPr>
            <a:spLocks/>
          </p:cNvSpPr>
          <p:nvPr/>
        </p:nvSpPr>
        <p:spPr bwMode="auto">
          <a:xfrm>
            <a:off x="4356100" y="2708275"/>
            <a:ext cx="215900" cy="1225550"/>
          </a:xfrm>
          <a:prstGeom prst="leftBrace">
            <a:avLst>
              <a:gd name="adj1" fmla="val 47304"/>
              <a:gd name="adj2" fmla="val 4407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17423" name="AutoShape 40"/>
          <p:cNvSpPr>
            <a:spLocks/>
          </p:cNvSpPr>
          <p:nvPr/>
        </p:nvSpPr>
        <p:spPr bwMode="auto">
          <a:xfrm>
            <a:off x="2339975" y="3860800"/>
            <a:ext cx="360363" cy="1152525"/>
          </a:xfrm>
          <a:prstGeom prst="leftBrace">
            <a:avLst>
              <a:gd name="adj1" fmla="val 2665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17424" name="AutoShape 41"/>
          <p:cNvSpPr>
            <a:spLocks/>
          </p:cNvSpPr>
          <p:nvPr/>
        </p:nvSpPr>
        <p:spPr bwMode="auto">
          <a:xfrm>
            <a:off x="6372225" y="4725988"/>
            <a:ext cx="288925" cy="1584325"/>
          </a:xfrm>
          <a:prstGeom prst="leftBrace">
            <a:avLst>
              <a:gd name="adj1" fmla="val 4569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17425" name="AutoShape 42"/>
          <p:cNvSpPr>
            <a:spLocks noChangeArrowheads="1"/>
          </p:cNvSpPr>
          <p:nvPr/>
        </p:nvSpPr>
        <p:spPr bwMode="auto">
          <a:xfrm>
            <a:off x="6659563" y="2708275"/>
            <a:ext cx="217487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pic>
        <p:nvPicPr>
          <p:cNvPr id="17426" name="Picture 44" descr="libros%25203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5157788"/>
            <a:ext cx="12239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46" descr="computador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2349500"/>
            <a:ext cx="11620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49" descr="empresas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6463" y="4005263"/>
            <a:ext cx="137795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>
                <a:cs typeface="Arial" charset="0"/>
              </a:rPr>
              <a:t>Información Primaria</a:t>
            </a:r>
            <a:endParaRPr lang="es-ES" smtClean="0">
              <a:cs typeface="Arial" charset="0"/>
            </a:endParaRPr>
          </a:p>
        </p:txBody>
      </p:sp>
      <p:cxnSp>
        <p:nvCxnSpPr>
          <p:cNvPr id="18435" name="AutoShape 4"/>
          <p:cNvCxnSpPr>
            <a:cxnSpLocks noChangeShapeType="1"/>
            <a:stCxn id="18437" idx="7"/>
          </p:cNvCxnSpPr>
          <p:nvPr/>
        </p:nvCxnSpPr>
        <p:spPr bwMode="auto">
          <a:xfrm rot="5400000" flipH="1" flipV="1">
            <a:off x="1904207" y="2531269"/>
            <a:ext cx="839787" cy="1038225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436" name="AutoShape 5"/>
          <p:cNvCxnSpPr>
            <a:cxnSpLocks noChangeShapeType="1"/>
            <a:stCxn id="18437" idx="5"/>
          </p:cNvCxnSpPr>
          <p:nvPr/>
        </p:nvCxnSpPr>
        <p:spPr bwMode="auto">
          <a:xfrm rot="16200000" flipH="1">
            <a:off x="2132807" y="4017169"/>
            <a:ext cx="814387" cy="1470025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8437" name="Oval 6"/>
          <p:cNvSpPr>
            <a:spLocks noChangeArrowheads="1"/>
          </p:cNvSpPr>
          <p:nvPr/>
        </p:nvSpPr>
        <p:spPr bwMode="auto">
          <a:xfrm>
            <a:off x="374650" y="3289300"/>
            <a:ext cx="1676400" cy="1236663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Información</a:t>
            </a:r>
          </a:p>
          <a:p>
            <a:pPr algn="ctr"/>
            <a:r>
              <a:rPr lang="es-MX" sz="1400">
                <a:latin typeface="Arial" charset="0"/>
                <a:cs typeface="Arial" charset="0"/>
              </a:rPr>
              <a:t>Primaria</a:t>
            </a:r>
            <a:endParaRPr lang="es-ES" sz="1400">
              <a:latin typeface="Arial" charset="0"/>
              <a:cs typeface="Arial" charset="0"/>
            </a:endParaRPr>
          </a:p>
        </p:txBody>
      </p:sp>
      <p:pic>
        <p:nvPicPr>
          <p:cNvPr id="18438" name="Picture 11" descr="Focus%2520group%2520discussions%2520with%2520fishermen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827213"/>
            <a:ext cx="195738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9" descr="ser_imc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2950" y="1989138"/>
            <a:ext cx="1411288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Text Box 22"/>
          <p:cNvSpPr txBox="1">
            <a:spLocks noChangeArrowheads="1"/>
          </p:cNvSpPr>
          <p:nvPr/>
        </p:nvSpPr>
        <p:spPr bwMode="auto">
          <a:xfrm>
            <a:off x="2605088" y="1528763"/>
            <a:ext cx="18081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600" b="1">
                <a:latin typeface="Arial" charset="0"/>
                <a:cs typeface="Arial" charset="0"/>
              </a:rPr>
              <a:t>CUALITATIVA</a:t>
            </a:r>
            <a:endParaRPr lang="es-ES" sz="1600" b="1">
              <a:latin typeface="Arial" charset="0"/>
              <a:cs typeface="Arial" charset="0"/>
            </a:endParaRPr>
          </a:p>
        </p:txBody>
      </p:sp>
      <p:sp>
        <p:nvSpPr>
          <p:cNvPr id="18441" name="Text Box 23"/>
          <p:cNvSpPr txBox="1">
            <a:spLocks noChangeArrowheads="1"/>
          </p:cNvSpPr>
          <p:nvPr/>
        </p:nvSpPr>
        <p:spPr bwMode="auto">
          <a:xfrm>
            <a:off x="2617788" y="3760788"/>
            <a:ext cx="20161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600" b="1">
                <a:latin typeface="Arial" charset="0"/>
                <a:cs typeface="Arial" charset="0"/>
              </a:rPr>
              <a:t>CUANTITATIVA</a:t>
            </a:r>
            <a:endParaRPr lang="es-ES" sz="1600" b="1">
              <a:latin typeface="Arial" charset="0"/>
              <a:cs typeface="Arial" charset="0"/>
            </a:endParaRPr>
          </a:p>
        </p:txBody>
      </p:sp>
      <p:sp>
        <p:nvSpPr>
          <p:cNvPr id="18442" name="Text Box 24"/>
          <p:cNvSpPr txBox="1">
            <a:spLocks noChangeArrowheads="1"/>
          </p:cNvSpPr>
          <p:nvPr/>
        </p:nvSpPr>
        <p:spPr bwMode="auto">
          <a:xfrm>
            <a:off x="4873625" y="1597025"/>
            <a:ext cx="1498600" cy="52228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400">
                <a:latin typeface="Arial" charset="0"/>
                <a:cs typeface="Arial" charset="0"/>
              </a:rPr>
              <a:t>Explorar</a:t>
            </a:r>
          </a:p>
          <a:p>
            <a:pPr algn="r"/>
            <a:r>
              <a:rPr lang="es-MX" sz="1400">
                <a:latin typeface="Arial" charset="0"/>
                <a:cs typeface="Arial" charset="0"/>
              </a:rPr>
              <a:t>(Preliminar)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8443" name="Text Box 25"/>
          <p:cNvSpPr txBox="1">
            <a:spLocks noChangeArrowheads="1"/>
          </p:cNvSpPr>
          <p:nvPr/>
        </p:nvSpPr>
        <p:spPr bwMode="auto">
          <a:xfrm>
            <a:off x="4873625" y="2154238"/>
            <a:ext cx="1498600" cy="52228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400">
                <a:latin typeface="Arial" charset="0"/>
                <a:cs typeface="Arial" charset="0"/>
              </a:rPr>
              <a:t>Complementar</a:t>
            </a:r>
          </a:p>
          <a:p>
            <a:pPr algn="r"/>
            <a:r>
              <a:rPr lang="es-MX" sz="1400">
                <a:latin typeface="Arial" charset="0"/>
                <a:cs typeface="Arial" charset="0"/>
              </a:rPr>
              <a:t>Enriquecer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8444" name="Text Box 26"/>
          <p:cNvSpPr txBox="1">
            <a:spLocks noChangeArrowheads="1"/>
          </p:cNvSpPr>
          <p:nvPr/>
        </p:nvSpPr>
        <p:spPr bwMode="auto">
          <a:xfrm>
            <a:off x="4873625" y="3332163"/>
            <a:ext cx="1497013" cy="3079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400">
                <a:latin typeface="Arial" charset="0"/>
                <a:cs typeface="Arial" charset="0"/>
              </a:rPr>
              <a:t>Sustituir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8445" name="Text Box 27"/>
          <p:cNvSpPr txBox="1">
            <a:spLocks noChangeArrowheads="1"/>
          </p:cNvSpPr>
          <p:nvPr/>
        </p:nvSpPr>
        <p:spPr bwMode="auto">
          <a:xfrm>
            <a:off x="4870450" y="2730500"/>
            <a:ext cx="1512888" cy="52228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400">
                <a:latin typeface="Arial" charset="0"/>
                <a:cs typeface="Arial" charset="0"/>
              </a:rPr>
              <a:t>Confirmar</a:t>
            </a:r>
          </a:p>
          <a:p>
            <a:pPr algn="r"/>
            <a:r>
              <a:rPr lang="es-MX" sz="1400">
                <a:latin typeface="Arial" charset="0"/>
                <a:cs typeface="Arial" charset="0"/>
              </a:rPr>
              <a:t>Validar</a:t>
            </a:r>
            <a:endParaRPr lang="es-ES" sz="1400">
              <a:latin typeface="Arial" charset="0"/>
              <a:cs typeface="Arial" charset="0"/>
            </a:endParaRPr>
          </a:p>
        </p:txBody>
      </p:sp>
      <p:cxnSp>
        <p:nvCxnSpPr>
          <p:cNvPr id="18446" name="AutoShape 28"/>
          <p:cNvCxnSpPr>
            <a:cxnSpLocks noChangeShapeType="1"/>
            <a:endCxn id="18442" idx="1"/>
          </p:cNvCxnSpPr>
          <p:nvPr/>
        </p:nvCxnSpPr>
        <p:spPr bwMode="auto">
          <a:xfrm rot="5400000" flipH="1" flipV="1">
            <a:off x="4271962" y="2028826"/>
            <a:ext cx="771525" cy="431800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447" name="AutoShape 29"/>
          <p:cNvCxnSpPr>
            <a:cxnSpLocks noChangeShapeType="1"/>
            <a:endCxn id="18443" idx="1"/>
          </p:cNvCxnSpPr>
          <p:nvPr/>
        </p:nvCxnSpPr>
        <p:spPr bwMode="auto">
          <a:xfrm flipV="1">
            <a:off x="4441825" y="2416175"/>
            <a:ext cx="431800" cy="214313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448" name="AutoShape 30"/>
          <p:cNvCxnSpPr>
            <a:cxnSpLocks noChangeShapeType="1"/>
            <a:endCxn id="18445" idx="1"/>
          </p:cNvCxnSpPr>
          <p:nvPr/>
        </p:nvCxnSpPr>
        <p:spPr bwMode="auto">
          <a:xfrm>
            <a:off x="4441825" y="2630488"/>
            <a:ext cx="428625" cy="361950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449" name="AutoShape 31"/>
          <p:cNvCxnSpPr>
            <a:cxnSpLocks noChangeShapeType="1"/>
            <a:endCxn id="18444" idx="1"/>
          </p:cNvCxnSpPr>
          <p:nvPr/>
        </p:nvCxnSpPr>
        <p:spPr bwMode="auto">
          <a:xfrm rot="16200000" flipH="1">
            <a:off x="4229894" y="2842419"/>
            <a:ext cx="855662" cy="431800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450" name="AutoShape 32"/>
          <p:cNvCxnSpPr>
            <a:cxnSpLocks noChangeShapeType="1"/>
            <a:stCxn id="18443" idx="3"/>
          </p:cNvCxnSpPr>
          <p:nvPr/>
        </p:nvCxnSpPr>
        <p:spPr bwMode="auto">
          <a:xfrm>
            <a:off x="6372225" y="2416175"/>
            <a:ext cx="215900" cy="10842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8451" name="AutoShape 34"/>
          <p:cNvCxnSpPr>
            <a:cxnSpLocks noChangeShapeType="1"/>
            <a:stCxn id="18444" idx="3"/>
          </p:cNvCxnSpPr>
          <p:nvPr/>
        </p:nvCxnSpPr>
        <p:spPr bwMode="auto">
          <a:xfrm flipH="1">
            <a:off x="4219575" y="3486150"/>
            <a:ext cx="2151063" cy="1319213"/>
          </a:xfrm>
          <a:prstGeom prst="bentConnector3">
            <a:avLst>
              <a:gd name="adj1" fmla="val -1062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8452" name="AutoShape 35"/>
          <p:cNvCxnSpPr>
            <a:cxnSpLocks noChangeShapeType="1"/>
            <a:stCxn id="18445" idx="3"/>
          </p:cNvCxnSpPr>
          <p:nvPr/>
        </p:nvCxnSpPr>
        <p:spPr bwMode="auto">
          <a:xfrm flipH="1">
            <a:off x="4219575" y="2992438"/>
            <a:ext cx="2163763" cy="1812925"/>
          </a:xfrm>
          <a:prstGeom prst="bentConnector3">
            <a:avLst>
              <a:gd name="adj1" fmla="val -1056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8453" name="AutoShape 36"/>
          <p:cNvCxnSpPr>
            <a:cxnSpLocks noChangeShapeType="1"/>
            <a:stCxn id="18442" idx="3"/>
          </p:cNvCxnSpPr>
          <p:nvPr/>
        </p:nvCxnSpPr>
        <p:spPr bwMode="auto">
          <a:xfrm>
            <a:off x="6372225" y="1858963"/>
            <a:ext cx="215900" cy="17145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8454" name="Text Box 37"/>
          <p:cNvSpPr txBox="1">
            <a:spLocks noChangeArrowheads="1"/>
          </p:cNvSpPr>
          <p:nvPr/>
        </p:nvSpPr>
        <p:spPr bwMode="auto">
          <a:xfrm>
            <a:off x="5095875" y="5511800"/>
            <a:ext cx="1851025" cy="73818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400" b="1">
                <a:latin typeface="Arial" charset="0"/>
                <a:cs typeface="Arial" charset="0"/>
              </a:rPr>
              <a:t>Medir</a:t>
            </a:r>
          </a:p>
          <a:p>
            <a:pPr algn="r"/>
            <a:r>
              <a:rPr lang="es-MX" sz="1400">
                <a:latin typeface="Arial" charset="0"/>
                <a:cs typeface="Arial" charset="0"/>
              </a:rPr>
              <a:t>Realidades </a:t>
            </a:r>
          </a:p>
          <a:p>
            <a:pPr algn="r"/>
            <a:r>
              <a:rPr lang="es-MX" sz="1400">
                <a:latin typeface="Arial" charset="0"/>
                <a:cs typeface="Arial" charset="0"/>
              </a:rPr>
              <a:t>Comportamientos</a:t>
            </a:r>
            <a:endParaRPr lang="es-ES" sz="1400">
              <a:latin typeface="Arial" charset="0"/>
              <a:cs typeface="Arial" charset="0"/>
            </a:endParaRPr>
          </a:p>
        </p:txBody>
      </p:sp>
      <p:cxnSp>
        <p:nvCxnSpPr>
          <p:cNvPr id="18455" name="AutoShape 39"/>
          <p:cNvCxnSpPr>
            <a:cxnSpLocks noChangeShapeType="1"/>
            <a:endCxn id="18454" idx="1"/>
          </p:cNvCxnSpPr>
          <p:nvPr/>
        </p:nvCxnSpPr>
        <p:spPr bwMode="auto">
          <a:xfrm>
            <a:off x="3748088" y="5518150"/>
            <a:ext cx="1347787" cy="3635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pic>
        <p:nvPicPr>
          <p:cNvPr id="18456" name="Picture 41" descr="russo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32138" y="4076700"/>
            <a:ext cx="1154112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7" name="Text Box 42"/>
          <p:cNvSpPr txBox="1">
            <a:spLocks noChangeArrowheads="1"/>
          </p:cNvSpPr>
          <p:nvPr/>
        </p:nvSpPr>
        <p:spPr bwMode="auto">
          <a:xfrm>
            <a:off x="7380288" y="6237288"/>
            <a:ext cx="10620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400">
                <a:latin typeface="Arial" charset="0"/>
                <a:cs typeface="Arial" charset="0"/>
              </a:rPr>
              <a:t>Estadística</a:t>
            </a:r>
            <a:endParaRPr lang="es-ES" sz="1400">
              <a:latin typeface="Arial" charset="0"/>
              <a:cs typeface="Arial" charset="0"/>
            </a:endParaRPr>
          </a:p>
        </p:txBody>
      </p:sp>
      <p:pic>
        <p:nvPicPr>
          <p:cNvPr id="18458" name="Picture 44" descr="image022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40538" y="5222875"/>
            <a:ext cx="1763712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5492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smtClean="0"/>
              <a:t>Variables y Datos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700213"/>
            <a:ext cx="77724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s-ES_tradnl" smtClean="0">
                <a:latin typeface="Arial" charset="0"/>
                <a:cs typeface="Arial" charset="0"/>
              </a:rPr>
              <a:t>Variables: 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s-ES_tradnl" smtClean="0">
                <a:latin typeface="Arial" charset="0"/>
                <a:cs typeface="Arial" charset="0"/>
              </a:rPr>
              <a:t>son las características o lo que se estudia de cada individuo de la muestra. Ej: sexo, edad, peso, estatura, color de ojos, estado civil, temperatura, cantidad de nacimientos, presión, grosor, diámetro, ...</a:t>
            </a:r>
          </a:p>
          <a:p>
            <a:pPr algn="just" eaLnBrk="1" hangingPunct="1">
              <a:lnSpc>
                <a:spcPct val="90000"/>
              </a:lnSpc>
            </a:pPr>
            <a:r>
              <a:rPr lang="es-ES_tradnl" smtClean="0">
                <a:latin typeface="Arial" charset="0"/>
                <a:cs typeface="Arial" charset="0"/>
              </a:rPr>
              <a:t>Datos: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s-ES_tradnl" smtClean="0">
                <a:latin typeface="Arial" charset="0"/>
                <a:cs typeface="Arial" charset="0"/>
              </a:rPr>
              <a:t>son los valores que toma la variable en cada caso.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smtClean="0"/>
              <a:t>Tipos de datos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1850" y="1700213"/>
            <a:ext cx="77724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smtClean="0">
                <a:latin typeface="Arial" charset="0"/>
                <a:cs typeface="Arial" charset="0"/>
              </a:rPr>
              <a:t>Cualitativos: son datos que solo toman valores asociados a las cualidades o atributos, clasificándolos en una de varias </a:t>
            </a:r>
            <a:r>
              <a:rPr lang="es-ES_tradnl" sz="2800" u="sng" smtClean="0">
                <a:latin typeface="Arial" charset="0"/>
                <a:cs typeface="Arial" charset="0"/>
              </a:rPr>
              <a:t>categorías</a:t>
            </a:r>
            <a:r>
              <a:rPr lang="es-ES_tradnl" sz="2800" smtClean="0">
                <a:latin typeface="Arial" charset="0"/>
                <a:cs typeface="Arial" charset="0"/>
              </a:rPr>
              <a:t>, es decir, no son valores numéricos. Ej:</a:t>
            </a:r>
          </a:p>
          <a:p>
            <a:pPr lvl="1" algn="just" eaLnBrk="1" hangingPunct="1"/>
            <a:r>
              <a:rPr lang="es-ES_tradnl" smtClean="0">
                <a:latin typeface="Arial" charset="0"/>
                <a:cs typeface="Arial" charset="0"/>
              </a:rPr>
              <a:t>Sexo: f/m.</a:t>
            </a:r>
          </a:p>
          <a:p>
            <a:pPr lvl="1" algn="just" eaLnBrk="1" hangingPunct="1"/>
            <a:r>
              <a:rPr lang="es-ES_tradnl" smtClean="0">
                <a:latin typeface="Arial" charset="0"/>
                <a:cs typeface="Arial" charset="0"/>
              </a:rPr>
              <a:t>Hábito de fumar: Fumador/No fumador</a:t>
            </a:r>
          </a:p>
          <a:p>
            <a:pPr lvl="1" algn="just" eaLnBrk="1" hangingPunct="1"/>
            <a:r>
              <a:rPr lang="es-ES_tradnl" smtClean="0">
                <a:latin typeface="Arial" charset="0"/>
                <a:cs typeface="Arial" charset="0"/>
              </a:rPr>
              <a:t>Color de ojos: negro, azul, marrón, …</a:t>
            </a:r>
          </a:p>
          <a:p>
            <a:pPr lvl="1" algn="just" eaLnBrk="1" hangingPunct="1"/>
            <a:r>
              <a:rPr lang="es-ES_tradnl" smtClean="0">
                <a:latin typeface="Arial" charset="0"/>
                <a:cs typeface="Arial" charset="0"/>
              </a:rPr>
              <a:t>Religión: católica, evangélica, …</a:t>
            </a:r>
          </a:p>
          <a:p>
            <a:pPr lvl="1" algn="just" eaLnBrk="1" hangingPunct="1"/>
            <a:r>
              <a:rPr lang="es-ES_tradnl" smtClean="0">
                <a:latin typeface="Arial" charset="0"/>
                <a:cs typeface="Arial" charset="0"/>
              </a:rPr>
              <a:t>Estado civil: soltero, casado, divorciado,…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smtClean="0"/>
              <a:t>Tipos de datos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4313"/>
            <a:ext cx="77724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mtClean="0">
                <a:latin typeface="Arial" charset="0"/>
                <a:cs typeface="Arial" charset="0"/>
              </a:rPr>
              <a:t>Cuantitativos: provienen de variables que pueden medirse, cuantificarse o expresarse numéricamente. Ejemplos:</a:t>
            </a:r>
          </a:p>
          <a:p>
            <a:pPr lvl="1" eaLnBrk="1" hangingPunct="1"/>
            <a:r>
              <a:rPr lang="es-ES_tradnl" smtClean="0">
                <a:latin typeface="Arial" charset="0"/>
                <a:cs typeface="Arial" charset="0"/>
              </a:rPr>
              <a:t>Peso</a:t>
            </a:r>
          </a:p>
          <a:p>
            <a:pPr lvl="1" eaLnBrk="1" hangingPunct="1"/>
            <a:r>
              <a:rPr lang="es-ES_tradnl" smtClean="0">
                <a:latin typeface="Arial" charset="0"/>
                <a:cs typeface="Arial" charset="0"/>
              </a:rPr>
              <a:t>Edad</a:t>
            </a:r>
          </a:p>
          <a:p>
            <a:pPr lvl="1" eaLnBrk="1" hangingPunct="1"/>
            <a:r>
              <a:rPr lang="es-ES_tradnl" smtClean="0">
                <a:latin typeface="Arial" charset="0"/>
                <a:cs typeface="Arial" charset="0"/>
              </a:rPr>
              <a:t>Estatura</a:t>
            </a:r>
          </a:p>
          <a:p>
            <a:pPr lvl="1" eaLnBrk="1" hangingPunct="1"/>
            <a:r>
              <a:rPr lang="es-ES_tradnl" smtClean="0">
                <a:latin typeface="Arial" charset="0"/>
                <a:cs typeface="Arial" charset="0"/>
              </a:rPr>
              <a:t>Presión</a:t>
            </a:r>
          </a:p>
          <a:p>
            <a:pPr lvl="1" eaLnBrk="1" hangingPunct="1"/>
            <a:r>
              <a:rPr lang="es-ES_tradnl" smtClean="0">
                <a:latin typeface="Arial" charset="0"/>
                <a:cs typeface="Arial" charset="0"/>
              </a:rPr>
              <a:t>Humedad</a:t>
            </a:r>
          </a:p>
          <a:p>
            <a:pPr lvl="1" eaLnBrk="1" hangingPunct="1"/>
            <a:r>
              <a:rPr lang="es-ES_tradnl" smtClean="0">
                <a:latin typeface="Arial" charset="0"/>
                <a:cs typeface="Arial" charset="0"/>
              </a:rPr>
              <a:t>Intensidad de un sismo</a:t>
            </a:r>
          </a:p>
          <a:p>
            <a:pPr lvl="1" eaLnBrk="1" hangingPunct="1"/>
            <a:r>
              <a:rPr lang="es-ES_tradnl" smtClean="0">
                <a:latin typeface="Arial" charset="0"/>
                <a:cs typeface="Arial" charset="0"/>
              </a:rPr>
              <a:t>Cantidad de hermanos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066800" y="1301750"/>
            <a:ext cx="6054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b="1">
                <a:latin typeface="Arial" charset="0"/>
                <a:cs typeface="Arial" charset="0"/>
              </a:rPr>
              <a:t> </a:t>
            </a:r>
            <a:r>
              <a:rPr lang="es-ES" sz="2800" b="1" u="sng">
                <a:latin typeface="Arial" charset="0"/>
                <a:cs typeface="Arial" charset="0"/>
              </a:rPr>
              <a:t>Según nivel de Medición</a:t>
            </a:r>
            <a:endParaRPr lang="es-ES" sz="2800">
              <a:latin typeface="Arial" charset="0"/>
              <a:cs typeface="Arial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066800" y="2216150"/>
            <a:ext cx="4065588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b="1" u="sng">
                <a:latin typeface="Arial" charset="0"/>
                <a:cs typeface="Arial" charset="0"/>
              </a:rPr>
              <a:t>Variable Nominal</a:t>
            </a:r>
            <a:endParaRPr lang="es-ES" sz="2800" b="1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endParaRPr lang="es-ES" sz="2800" b="1">
              <a:latin typeface="Arial" charset="0"/>
              <a:cs typeface="Arial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066800" y="3054350"/>
            <a:ext cx="70913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Esta es una variable cualitativa y sólo permite distinguir entre clases.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066800" y="4349750"/>
            <a:ext cx="70342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Ejemplo: Nacionalidad, Estado Civil,</a:t>
            </a:r>
            <a:r>
              <a:rPr lang="es-MX" sz="2800">
                <a:latin typeface="Arial" charset="0"/>
                <a:cs typeface="Arial" charset="0"/>
              </a:rPr>
              <a:t> </a:t>
            </a:r>
            <a:r>
              <a:rPr lang="es-ES" sz="2800">
                <a:latin typeface="Arial" charset="0"/>
                <a:cs typeface="Arial" charset="0"/>
              </a:rPr>
              <a:t> </a:t>
            </a:r>
            <a:r>
              <a:rPr lang="es-MX" sz="2800">
                <a:latin typeface="Arial" charset="0"/>
                <a:cs typeface="Arial" charset="0"/>
              </a:rPr>
              <a:t>color de pelo, marca de las calculadoras, </a:t>
            </a:r>
            <a:r>
              <a:rPr lang="es-ES" sz="2800">
                <a:latin typeface="Arial" charset="0"/>
                <a:cs typeface="Arial" charset="0"/>
              </a:rPr>
              <a:t>etc.</a:t>
            </a:r>
          </a:p>
          <a:p>
            <a:pPr algn="just">
              <a:spcBef>
                <a:spcPct val="50000"/>
              </a:spcBef>
            </a:pPr>
            <a:endParaRPr lang="es-ES" sz="2800">
              <a:latin typeface="Arial" charset="0"/>
              <a:cs typeface="Arial" charset="0"/>
            </a:endParaRPr>
          </a:p>
        </p:txBody>
      </p:sp>
      <p:sp>
        <p:nvSpPr>
          <p:cNvPr id="23558" name="Rettangolo 5"/>
          <p:cNvSpPr>
            <a:spLocks noChangeArrowheads="1"/>
          </p:cNvSpPr>
          <p:nvPr/>
        </p:nvSpPr>
        <p:spPr bwMode="auto">
          <a:xfrm>
            <a:off x="0" y="476250"/>
            <a:ext cx="88201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400">
                <a:latin typeface="Arial" charset="0"/>
                <a:cs typeface="Arial" charset="0"/>
              </a:rPr>
              <a:t>CLASIFICACIÓN DE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24" grpId="0" autoUpdateAnimBg="0"/>
      <p:bldP spid="512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066800" y="1250950"/>
            <a:ext cx="5181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 </a:t>
            </a:r>
            <a:r>
              <a:rPr lang="es-ES" b="1" u="sng">
                <a:latin typeface="Arial" charset="0"/>
                <a:cs typeface="Arial" charset="0"/>
              </a:rPr>
              <a:t>Variable Ordinal:</a:t>
            </a:r>
            <a:r>
              <a:rPr lang="es-ES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066800" y="1708150"/>
            <a:ext cx="7086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Esta es también una variable cualitativa, pero además existe una relación de orden en el recorrido de la variable.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066800" y="2546350"/>
            <a:ext cx="7105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Ejemplo: Nivel Socioeconómico, Grado en la Fuerzas Armadas y de Orden, etc.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066800" y="3308350"/>
            <a:ext cx="533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 </a:t>
            </a:r>
            <a:r>
              <a:rPr lang="es-ES" sz="2000" b="1" u="sng">
                <a:latin typeface="Arial" charset="0"/>
                <a:cs typeface="Arial" charset="0"/>
              </a:rPr>
              <a:t>Variable</a:t>
            </a:r>
            <a:r>
              <a:rPr lang="es-ES" b="1" u="sng">
                <a:latin typeface="Arial" charset="0"/>
                <a:cs typeface="Arial" charset="0"/>
              </a:rPr>
              <a:t> Cuantitativa:</a:t>
            </a:r>
            <a:endParaRPr lang="es-ES" b="1">
              <a:latin typeface="Arial" charset="0"/>
              <a:cs typeface="Arial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066800" y="3917950"/>
            <a:ext cx="70342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Esta es una variable propiamente cuantitativa. TIENE SENTIDO Y ES POSIBLE efectuar  operaciones aritméticas con el recorrido de estas variables 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066800" y="5213350"/>
            <a:ext cx="71770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>
                <a:latin typeface="Arial" charset="0"/>
                <a:cs typeface="Arial" charset="0"/>
              </a:rPr>
              <a:t>Ejemplo: Número de hijos, número de artefactos eléctricos que existen en el hogar, temperatura corporal, altura de los árboles, precio de las  calculadoras, etc.</a:t>
            </a:r>
          </a:p>
        </p:txBody>
      </p:sp>
      <p:sp>
        <p:nvSpPr>
          <p:cNvPr id="24584" name="Rettangolo 7"/>
          <p:cNvSpPr>
            <a:spLocks noChangeArrowheads="1"/>
          </p:cNvSpPr>
          <p:nvPr/>
        </p:nvSpPr>
        <p:spPr bwMode="auto">
          <a:xfrm>
            <a:off x="0" y="476250"/>
            <a:ext cx="88201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400">
                <a:latin typeface="Arial" charset="0"/>
                <a:cs typeface="Arial" charset="0"/>
              </a:rPr>
              <a:t>CLASIFICACIÓN DE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autoUpdateAnimBg="0"/>
      <p:bldP spid="6148" grpId="0" autoUpdateAnimBg="0"/>
      <p:bldP spid="6149" grpId="0" autoUpdateAnimBg="0"/>
      <p:bldP spid="6150" grpId="0" autoUpdateAnimBg="0"/>
      <p:bldP spid="615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946150" y="1316038"/>
            <a:ext cx="6858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b="1" u="sng">
                <a:latin typeface="Arial" charset="0"/>
                <a:cs typeface="Arial" charset="0"/>
              </a:rPr>
              <a:t>Según Tamaño de Recorrido:</a:t>
            </a:r>
            <a:endParaRPr lang="es-ES" sz="2800">
              <a:latin typeface="Arial" charset="0"/>
              <a:cs typeface="Arial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946150" y="2306638"/>
            <a:ext cx="56388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 </a:t>
            </a:r>
            <a:r>
              <a:rPr lang="es-ES" sz="2800" b="1" u="sng">
                <a:latin typeface="Arial" charset="0"/>
                <a:cs typeface="Arial" charset="0"/>
              </a:rPr>
              <a:t>Variable Discreta:</a:t>
            </a:r>
            <a:endParaRPr lang="es-ES" sz="2800" b="1">
              <a:latin typeface="Arial" charset="0"/>
              <a:cs typeface="Arial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946150" y="3221038"/>
            <a:ext cx="68659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La variable tiene recorrido finito o a lo más numerable.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946150" y="4135438"/>
            <a:ext cx="685800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800" b="1">
                <a:latin typeface="Arial" charset="0"/>
                <a:cs typeface="Arial" charset="0"/>
              </a:rPr>
              <a:t>Ejemplos:</a:t>
            </a:r>
            <a:r>
              <a:rPr lang="es-ES" sz="2800">
                <a:latin typeface="Arial" charset="0"/>
                <a:cs typeface="Arial" charset="0"/>
              </a:rPr>
              <a:t> Número de hijos, número de artefactos eléctricos que existen en el hogar, estado civil, nivel socioeconómico, sexo, etc.</a:t>
            </a:r>
          </a:p>
          <a:p>
            <a:pPr algn="just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 </a:t>
            </a:r>
          </a:p>
        </p:txBody>
      </p:sp>
      <p:sp>
        <p:nvSpPr>
          <p:cNvPr id="25606" name="Rettangolo 5"/>
          <p:cNvSpPr>
            <a:spLocks noChangeArrowheads="1"/>
          </p:cNvSpPr>
          <p:nvPr/>
        </p:nvSpPr>
        <p:spPr bwMode="auto">
          <a:xfrm>
            <a:off x="0" y="476250"/>
            <a:ext cx="88201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400">
                <a:latin typeface="Arial" charset="0"/>
                <a:cs typeface="Arial" charset="0"/>
              </a:rPr>
              <a:t>CLASIFICACIÓN DE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  <p:bldP spid="7172" grpId="0" autoUpdateAnimBg="0"/>
      <p:bldP spid="717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111250" y="1524000"/>
            <a:ext cx="6969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>
                <a:latin typeface="Arial" charset="0"/>
                <a:cs typeface="Arial" charset="0"/>
              </a:rPr>
              <a:t>    </a:t>
            </a:r>
            <a:r>
              <a:rPr lang="es-ES" b="1" u="sng">
                <a:latin typeface="Arial" charset="0"/>
                <a:cs typeface="Arial" charset="0"/>
              </a:rPr>
              <a:t>Variable Continua:</a:t>
            </a:r>
            <a:endParaRPr lang="es-ES" b="1">
              <a:latin typeface="Arial" charset="0"/>
              <a:cs typeface="Arial" charset="0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111250" y="2057400"/>
            <a:ext cx="7061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La variable tiene un recorrido infinito no numerable. Si una variable es continua, entre dos valores potencialmente observables siempre existe otro valor potencialmente observable.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111250" y="4419600"/>
            <a:ext cx="70612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b="1">
                <a:latin typeface="Arial" charset="0"/>
                <a:cs typeface="Arial" charset="0"/>
              </a:rPr>
              <a:t>Ejemplos</a:t>
            </a:r>
            <a:r>
              <a:rPr lang="es-ES">
                <a:latin typeface="Arial" charset="0"/>
                <a:cs typeface="Arial" charset="0"/>
              </a:rPr>
              <a:t>: Temperatura corporal, altura de los </a:t>
            </a:r>
            <a:r>
              <a:rPr lang="es-MX">
                <a:latin typeface="Arial" charset="0"/>
                <a:cs typeface="Arial" charset="0"/>
              </a:rPr>
              <a:t>árboles</a:t>
            </a:r>
            <a:r>
              <a:rPr lang="es-ES">
                <a:latin typeface="Arial" charset="0"/>
                <a:cs typeface="Arial" charset="0"/>
              </a:rPr>
              <a:t>, precio de las calculadoras, etc.</a:t>
            </a:r>
          </a:p>
          <a:p>
            <a:pPr>
              <a:spcBef>
                <a:spcPct val="50000"/>
              </a:spcBef>
            </a:pPr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26629" name="Rettangolo 4"/>
          <p:cNvSpPr>
            <a:spLocks noChangeArrowheads="1"/>
          </p:cNvSpPr>
          <p:nvPr/>
        </p:nvSpPr>
        <p:spPr bwMode="auto">
          <a:xfrm>
            <a:off x="0" y="476250"/>
            <a:ext cx="88201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400">
                <a:latin typeface="Arial" charset="0"/>
                <a:cs typeface="Arial" charset="0"/>
              </a:rPr>
              <a:t>CLASIFICACIÓN DE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  <p:bldP spid="819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900113" y="1676400"/>
            <a:ext cx="6858000" cy="3657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s-ES" dirty="0">
                <a:latin typeface="Arial" pitchFamily="34" charset="0"/>
                <a:cs typeface="Arial" pitchFamily="34" charset="0"/>
              </a:rPr>
              <a:t> </a:t>
            </a:r>
            <a:r>
              <a:rPr lang="es-MX" dirty="0">
                <a:latin typeface="Arial" pitchFamily="34" charset="0"/>
                <a:cs typeface="Arial" pitchFamily="34" charset="0"/>
              </a:rPr>
              <a:t>                                                   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V. Nominal</a:t>
            </a:r>
          </a:p>
          <a:p>
            <a:pPr algn="just">
              <a:spcBef>
                <a:spcPct val="50000"/>
              </a:spcBef>
              <a:defRPr/>
            </a:pPr>
            <a:r>
              <a:rPr lang="es-MX" sz="2000" dirty="0">
                <a:latin typeface="Arial" pitchFamily="34" charset="0"/>
                <a:cs typeface="Arial" pitchFamily="34" charset="0"/>
              </a:rPr>
              <a:t>       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              </a:t>
            </a:r>
            <a:r>
              <a:rPr lang="es-MX" sz="2000" dirty="0">
                <a:latin typeface="Arial" pitchFamily="34" charset="0"/>
                <a:cs typeface="Arial" pitchFamily="34" charset="0"/>
              </a:rPr>
              <a:t>        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S</a:t>
            </a:r>
            <a:r>
              <a:rPr lang="es-MX" sz="2000" dirty="0">
                <a:latin typeface="Arial" pitchFamily="34" charset="0"/>
                <a:cs typeface="Arial" pitchFamily="34" charset="0"/>
              </a:rPr>
              <a:t>.N.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M         .            V. Ordinal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Clasificación   </a:t>
            </a:r>
            <a:r>
              <a:rPr lang="es-MX" sz="2000" dirty="0">
                <a:latin typeface="Arial" pitchFamily="34" charset="0"/>
                <a:cs typeface="Arial" pitchFamily="34" charset="0"/>
              </a:rPr>
              <a:t>                             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         V. Cuantitativa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de Variables 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          </a:t>
            </a:r>
            <a:r>
              <a:rPr lang="es-MX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S</a:t>
            </a:r>
            <a:r>
              <a:rPr lang="es-MX" sz="2000" dirty="0">
                <a:latin typeface="Arial" pitchFamily="34" charset="0"/>
                <a:cs typeface="Arial" pitchFamily="34" charset="0"/>
              </a:rPr>
              <a:t>.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T.R.                                         V. Discreta 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                                                              V.Continua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spcBef>
                <a:spcPct val="50000"/>
              </a:spcBef>
              <a:defRPr/>
            </a:pPr>
            <a:endParaRPr lang="es-E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V="1">
            <a:off x="2555875" y="2349500"/>
            <a:ext cx="457200" cy="381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7652" name="Line 12"/>
          <p:cNvSpPr>
            <a:spLocks noChangeShapeType="1"/>
          </p:cNvSpPr>
          <p:nvPr/>
        </p:nvSpPr>
        <p:spPr bwMode="auto">
          <a:xfrm>
            <a:off x="2051050" y="3429000"/>
            <a:ext cx="533400" cy="3810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V="1">
            <a:off x="4211638" y="1844675"/>
            <a:ext cx="825500" cy="360363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V="1">
            <a:off x="4067175" y="2420938"/>
            <a:ext cx="125412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4067175" y="2492375"/>
            <a:ext cx="1009650" cy="360363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7656" name="Line 16"/>
          <p:cNvSpPr>
            <a:spLocks noChangeShapeType="1"/>
          </p:cNvSpPr>
          <p:nvPr/>
        </p:nvSpPr>
        <p:spPr bwMode="auto">
          <a:xfrm flipV="1">
            <a:off x="3851275" y="3716338"/>
            <a:ext cx="1152525" cy="4762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7657" name="Line 17"/>
          <p:cNvSpPr>
            <a:spLocks noChangeShapeType="1"/>
          </p:cNvSpPr>
          <p:nvPr/>
        </p:nvSpPr>
        <p:spPr bwMode="auto">
          <a:xfrm>
            <a:off x="3851275" y="3716338"/>
            <a:ext cx="1296988" cy="433387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7658" name="Rettangolo 9"/>
          <p:cNvSpPr>
            <a:spLocks noChangeArrowheads="1"/>
          </p:cNvSpPr>
          <p:nvPr/>
        </p:nvSpPr>
        <p:spPr bwMode="auto">
          <a:xfrm>
            <a:off x="0" y="476250"/>
            <a:ext cx="88201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400">
                <a:latin typeface="Arial" charset="0"/>
                <a:cs typeface="Arial" charset="0"/>
              </a:rPr>
              <a:t>CLASIFICACIÓN DE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 autoUpdateAnimBg="0"/>
      <p:bldP spid="9227" grpId="0" animBg="1"/>
      <p:bldP spid="9229" grpId="0" animBg="1"/>
      <p:bldP spid="9230" grpId="0" animBg="1"/>
      <p:bldP spid="92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609600"/>
            <a:ext cx="8893175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3600" smtClean="0"/>
              <a:t>MÉTODOS RECOLECCION DE DATOS</a:t>
            </a:r>
            <a:endParaRPr lang="es-ES_tradnl" sz="4000" b="1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685800" y="1628775"/>
            <a:ext cx="77724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dirty="0" smtClean="0">
                <a:latin typeface="Arial" charset="0"/>
                <a:cs typeface="Arial" charset="0"/>
              </a:rPr>
              <a:t>Un buen instrumento determina en gran medida la </a:t>
            </a:r>
            <a:r>
              <a:rPr lang="es-ES_tradnl" sz="2800" b="1" dirty="0" smtClean="0">
                <a:latin typeface="Arial" charset="0"/>
                <a:cs typeface="Arial" charset="0"/>
              </a:rPr>
              <a:t>calidad de la información</a:t>
            </a:r>
            <a:r>
              <a:rPr lang="es-ES_tradnl" sz="2800" dirty="0" smtClean="0">
                <a:latin typeface="Arial" charset="0"/>
                <a:cs typeface="Arial" charset="0"/>
              </a:rPr>
              <a:t>, siendo esta la base para las etapas subsiguientes y para los </a:t>
            </a:r>
            <a:r>
              <a:rPr lang="es-ES_tradnl" sz="2800" b="1" dirty="0" smtClean="0">
                <a:latin typeface="Arial" charset="0"/>
                <a:cs typeface="Arial" charset="0"/>
              </a:rPr>
              <a:t>resultados</a:t>
            </a:r>
            <a:r>
              <a:rPr lang="es-ES_tradnl" sz="2800" dirty="0" smtClean="0">
                <a:latin typeface="Arial" charset="0"/>
                <a:cs typeface="Arial" charset="0"/>
              </a:rPr>
              <a:t>.</a:t>
            </a:r>
          </a:p>
          <a:p>
            <a:pPr algn="just" eaLnBrk="1" hangingPunct="1"/>
            <a:r>
              <a:rPr lang="es-ES_tradnl" sz="2800" dirty="0" smtClean="0">
                <a:latin typeface="Arial" charset="0"/>
                <a:cs typeface="Arial" charset="0"/>
              </a:rPr>
              <a:t>Desde el inicio de la investigación se hace necesario decidir sobre el </a:t>
            </a:r>
            <a:r>
              <a:rPr lang="es-ES_tradnl" sz="2800" b="1" dirty="0" smtClean="0">
                <a:latin typeface="Arial" charset="0"/>
                <a:cs typeface="Arial" charset="0"/>
              </a:rPr>
              <a:t>tipo de investigación</a:t>
            </a:r>
            <a:r>
              <a:rPr lang="es-ES_tradnl" sz="2800" dirty="0" smtClean="0">
                <a:latin typeface="Arial" charset="0"/>
                <a:cs typeface="Arial" charset="0"/>
              </a:rPr>
              <a:t>, </a:t>
            </a:r>
            <a:r>
              <a:rPr lang="es-ES_tradnl" sz="2800" dirty="0" smtClean="0">
                <a:latin typeface="Arial" charset="0"/>
                <a:cs typeface="Arial" charset="0"/>
              </a:rPr>
              <a:t>lo que determina las características de todo el estudio.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5492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3600" dirty="0" err="1" smtClean="0"/>
              <a:t>Confiabiliad</a:t>
            </a:r>
            <a:r>
              <a:rPr lang="es-ES_tradnl" sz="3600" dirty="0" smtClean="0"/>
              <a:t> y Validez de los Instrumentos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dirty="0" smtClean="0">
                <a:latin typeface="Arial" charset="0"/>
                <a:cs typeface="Arial" charset="0"/>
              </a:rPr>
              <a:t>Confiabilidad: grado en el que un instrumento produce resultados consistentes y coherentes.</a:t>
            </a:r>
          </a:p>
          <a:p>
            <a:pPr algn="just" eaLnBrk="1" hangingPunct="1"/>
            <a:r>
              <a:rPr lang="es-ES_tradnl" sz="2800" dirty="0" smtClean="0">
                <a:latin typeface="Arial" charset="0"/>
                <a:cs typeface="Arial" charset="0"/>
              </a:rPr>
              <a:t>Validez: grado en el que un instrumento realmente mide la variable que pretende medir.</a:t>
            </a:r>
          </a:p>
          <a:p>
            <a:pPr algn="just" eaLnBrk="1" hangingPunct="1"/>
            <a:r>
              <a:rPr lang="es-ES_tradnl" sz="2800" dirty="0" smtClean="0">
                <a:latin typeface="Arial" charset="0"/>
                <a:cs typeface="Arial" charset="0"/>
              </a:rPr>
              <a:t>La validez tiene diferentes tipos de evidencia: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5492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3600" dirty="0" err="1" smtClean="0"/>
              <a:t>Confiabiliad</a:t>
            </a:r>
            <a:r>
              <a:rPr lang="es-ES_tradnl" sz="3600" dirty="0" smtClean="0"/>
              <a:t> y Validez de los Instrumentos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dirty="0" smtClean="0">
                <a:latin typeface="Arial" charset="0"/>
                <a:cs typeface="Arial" charset="0"/>
              </a:rPr>
              <a:t>Validez de contenido: grado en que un instrumento refleja un dominio especifico de contenido de lo que se mide</a:t>
            </a:r>
          </a:p>
          <a:p>
            <a:pPr algn="just" eaLnBrk="1" hangingPunct="1"/>
            <a:r>
              <a:rPr lang="es-ES_tradnl" sz="2800" dirty="0" smtClean="0">
                <a:latin typeface="Arial" charset="0"/>
                <a:cs typeface="Arial" charset="0"/>
              </a:rPr>
              <a:t>Validez de criterio:   valida un instrumento de medición </a:t>
            </a:r>
            <a:r>
              <a:rPr lang="es-ES_tradnl" sz="2800" dirty="0" err="1" smtClean="0">
                <a:latin typeface="Arial" charset="0"/>
                <a:cs typeface="Arial" charset="0"/>
              </a:rPr>
              <a:t>comparandolo</a:t>
            </a:r>
            <a:r>
              <a:rPr lang="es-ES_tradnl" sz="2800" dirty="0" smtClean="0">
                <a:latin typeface="Arial" charset="0"/>
                <a:cs typeface="Arial" charset="0"/>
              </a:rPr>
              <a:t> con algún criterio externo que pretende medir lo mismo.</a:t>
            </a:r>
          </a:p>
          <a:p>
            <a:pPr algn="just" eaLnBrk="1" hangingPunct="1"/>
            <a:r>
              <a:rPr lang="es-ES_tradnl" sz="2800" dirty="0" smtClean="0">
                <a:latin typeface="Arial" charset="0"/>
                <a:cs typeface="Arial" charset="0"/>
              </a:rPr>
              <a:t>Validez de constructo: debe explicar el modelo teórico empírico que subyace a la variable de interés.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7199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PE" sz="4400" dirty="0" smtClean="0">
                <a:latin typeface="Arial" charset="0"/>
                <a:cs typeface="Arial" charset="0"/>
              </a:rPr>
              <a:t>Referencias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71550" y="1989138"/>
            <a:ext cx="7129463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Sampieri</a:t>
            </a:r>
            <a:r>
              <a:rPr lang="en-US" sz="2800" dirty="0" smtClean="0"/>
              <a:t> R.H., Fernandez-</a:t>
            </a:r>
            <a:r>
              <a:rPr lang="en-US" sz="2800" dirty="0" err="1" smtClean="0"/>
              <a:t>Collado</a:t>
            </a:r>
            <a:r>
              <a:rPr lang="en-US" sz="2800" dirty="0" smtClean="0"/>
              <a:t> C., </a:t>
            </a:r>
            <a:r>
              <a:rPr lang="en-US" sz="2800" dirty="0" err="1" smtClean="0"/>
              <a:t>Lucio</a:t>
            </a:r>
            <a:r>
              <a:rPr lang="en-US" sz="2800" dirty="0" smtClean="0"/>
              <a:t> P.B.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4ta </a:t>
            </a:r>
            <a:r>
              <a:rPr lang="en-US" sz="2800" dirty="0" err="1" smtClean="0"/>
              <a:t>Edición</a:t>
            </a:r>
            <a:r>
              <a:rPr lang="en-US" sz="2800" dirty="0" smtClean="0"/>
              <a:t>, McGraw-Hill </a:t>
            </a:r>
            <a:r>
              <a:rPr lang="en-US" sz="2800" dirty="0" err="1" smtClean="0"/>
              <a:t>Interamericana</a:t>
            </a:r>
            <a:r>
              <a:rPr lang="en-US" sz="2800" dirty="0" smtClean="0"/>
              <a:t>, 2006, México.</a:t>
            </a:r>
          </a:p>
          <a:p>
            <a:pPr marL="174625" indent="-174625" algn="just">
              <a:spcBef>
                <a:spcPct val="50000"/>
              </a:spcBef>
            </a:pPr>
            <a:endParaRPr lang="es-ES" sz="2800" dirty="0">
              <a:latin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609600"/>
            <a:ext cx="8893175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3600" smtClean="0"/>
              <a:t>MÉTODOS RECOLECCION DE DATOS</a:t>
            </a:r>
            <a:endParaRPr lang="es-ES_tradnl" sz="4000" b="1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685800" y="1628775"/>
            <a:ext cx="77724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smtClean="0">
                <a:latin typeface="Arial" charset="0"/>
                <a:cs typeface="Arial" charset="0"/>
              </a:rPr>
              <a:t>Para la elección y desarrollo del instrumento se debe tomar en cuenta todos los momentos anteriores de la investigación.</a:t>
            </a:r>
          </a:p>
          <a:p>
            <a:pPr algn="just" eaLnBrk="1" hangingPunct="1"/>
            <a:r>
              <a:rPr lang="es-ES_tradnl" sz="2800" smtClean="0">
                <a:latin typeface="Arial" charset="0"/>
                <a:cs typeface="Arial" charset="0"/>
              </a:rPr>
              <a:t>La metodología utilizada en la recolección de datos debe estar acorde con el enfoque teórico conceptual que se ha desarrollado en el resto del estudio.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395288" y="1762125"/>
            <a:ext cx="82804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dirty="0" smtClean="0">
                <a:latin typeface="Arial" charset="0"/>
                <a:cs typeface="Arial" charset="0"/>
              </a:rPr>
              <a:t>Al momento de definir como se va a abordar la recolección de los datos, se debe definir el tipo de información requerida (cuantitativa, cualitativa o ambas).</a:t>
            </a:r>
          </a:p>
          <a:p>
            <a:pPr algn="just" eaLnBrk="1" hangingPunct="1"/>
            <a:r>
              <a:rPr lang="es-ES_tradnl" sz="2800" b="1" dirty="0" smtClean="0">
                <a:latin typeface="Arial" charset="0"/>
                <a:cs typeface="Arial" charset="0"/>
              </a:rPr>
              <a:t>Método:</a:t>
            </a:r>
            <a:r>
              <a:rPr lang="es-ES_tradnl" sz="2800" dirty="0" smtClean="0">
                <a:latin typeface="Arial" charset="0"/>
                <a:cs typeface="Arial" charset="0"/>
              </a:rPr>
              <a:t> Medio o camino a través del cual se establece la relación entre el investigador y el consultado para la recolección de los datos, se citan la </a:t>
            </a:r>
            <a:r>
              <a:rPr lang="es-ES_tradnl" sz="2800" b="1" dirty="0" smtClean="0">
                <a:latin typeface="Arial" charset="0"/>
                <a:cs typeface="Arial" charset="0"/>
              </a:rPr>
              <a:t>observación</a:t>
            </a:r>
            <a:r>
              <a:rPr lang="es-ES_tradnl" sz="2800" dirty="0" smtClean="0">
                <a:latin typeface="Arial" charset="0"/>
                <a:cs typeface="Arial" charset="0"/>
              </a:rPr>
              <a:t> y la </a:t>
            </a:r>
            <a:r>
              <a:rPr lang="es-ES_tradnl" sz="2800" b="1" dirty="0" smtClean="0">
                <a:latin typeface="Arial" charset="0"/>
                <a:cs typeface="Arial" charset="0"/>
              </a:rPr>
              <a:t>encuesta</a:t>
            </a:r>
            <a:r>
              <a:rPr lang="es-ES_tradnl" sz="2800" dirty="0" smtClean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609600"/>
            <a:ext cx="8893175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3600" smtClean="0"/>
              <a:t>MÉTODOS RECOLECCION DE DATOS</a:t>
            </a:r>
            <a:endParaRPr lang="es-ES_tradnl" sz="4000" b="1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539750" y="1447800"/>
            <a:ext cx="7704138" cy="38528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sz="2800" b="1" smtClean="0">
                <a:latin typeface="Arial" charset="0"/>
                <a:cs typeface="Arial" charset="0"/>
              </a:rPr>
              <a:t>Técnica:</a:t>
            </a:r>
            <a:r>
              <a:rPr lang="es-ES_tradnl" sz="2800" smtClean="0">
                <a:latin typeface="Arial" charset="0"/>
                <a:cs typeface="Arial" charset="0"/>
              </a:rPr>
              <a:t> conjunto de reglas y procedimientos que permiten al investigador establecer la relación con el objeto o sujeto de la investigación.</a:t>
            </a:r>
          </a:p>
          <a:p>
            <a:pPr algn="just" eaLnBrk="1" hangingPunct="1"/>
            <a:r>
              <a:rPr lang="es-ES_tradnl" sz="2800" b="1" smtClean="0">
                <a:latin typeface="Arial" charset="0"/>
                <a:cs typeface="Arial" charset="0"/>
              </a:rPr>
              <a:t>Instrumento:</a:t>
            </a:r>
            <a:r>
              <a:rPr lang="es-ES_tradnl" sz="2800" smtClean="0">
                <a:latin typeface="Arial" charset="0"/>
                <a:cs typeface="Arial" charset="0"/>
              </a:rPr>
              <a:t> mecanismo que usa el investigador para recolectar y registrar la información; formularios,pruebas, test, escalas de opinión, listas de chequeo.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609600"/>
            <a:ext cx="8893175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3600" smtClean="0"/>
              <a:t>MÉTODOS RECOLECCION DE DATOS</a:t>
            </a:r>
            <a:endParaRPr lang="es-ES_tradnl" sz="4000" b="1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Arial" pitchFamily="34" charset="0"/>
                <a:cs typeface="Arial" pitchFamily="34" charset="0"/>
              </a:rPr>
              <a:t>Héctor Sanín Angel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92213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z="4000" smtClean="0"/>
              <a:t>Qué es lo que necesitamos saber</a:t>
            </a:r>
            <a:endParaRPr lang="es-ES" sz="4000" smtClean="0"/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468313" y="4725988"/>
            <a:ext cx="1223962" cy="7921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Exploración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de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Información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468313" y="1773238"/>
            <a:ext cx="1223962" cy="7921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Objetivo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Del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Estudio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1258888" y="2852738"/>
            <a:ext cx="1368425" cy="165576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Información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requerida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2916238" y="2852738"/>
            <a:ext cx="1584325" cy="100806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Información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disponible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13320" name="Rectangle 12"/>
          <p:cNvSpPr>
            <a:spLocks noChangeArrowheads="1"/>
          </p:cNvSpPr>
          <p:nvPr/>
        </p:nvSpPr>
        <p:spPr bwMode="auto">
          <a:xfrm>
            <a:off x="2916238" y="3933825"/>
            <a:ext cx="1584325" cy="5762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Información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de campo requerida</a:t>
            </a:r>
            <a:endParaRPr lang="es-ES" sz="1200" b="1">
              <a:latin typeface="Arial" charset="0"/>
              <a:cs typeface="Arial" charset="0"/>
            </a:endParaRPr>
          </a:p>
        </p:txBody>
      </p:sp>
      <p:cxnSp>
        <p:nvCxnSpPr>
          <p:cNvPr id="13321" name="AutoShape 13"/>
          <p:cNvCxnSpPr>
            <a:cxnSpLocks noChangeShapeType="1"/>
            <a:stCxn id="13317" idx="4"/>
            <a:endCxn id="13316" idx="0"/>
          </p:cNvCxnSpPr>
          <p:nvPr/>
        </p:nvCxnSpPr>
        <p:spPr bwMode="auto">
          <a:xfrm rot="5400000">
            <a:off x="794" y="3645694"/>
            <a:ext cx="21605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322" name="AutoShape 14"/>
          <p:cNvCxnSpPr>
            <a:cxnSpLocks noChangeShapeType="1"/>
            <a:stCxn id="13316" idx="6"/>
            <a:endCxn id="13318" idx="2"/>
          </p:cNvCxnSpPr>
          <p:nvPr/>
        </p:nvCxnSpPr>
        <p:spPr bwMode="auto">
          <a:xfrm flipV="1">
            <a:off x="1692275" y="4508500"/>
            <a:ext cx="250825" cy="6143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3323" name="AutoShape 15"/>
          <p:cNvCxnSpPr>
            <a:cxnSpLocks noChangeShapeType="1"/>
            <a:stCxn id="13317" idx="6"/>
            <a:endCxn id="13318" idx="0"/>
          </p:cNvCxnSpPr>
          <p:nvPr/>
        </p:nvCxnSpPr>
        <p:spPr bwMode="auto">
          <a:xfrm>
            <a:off x="1692275" y="2170113"/>
            <a:ext cx="250825" cy="6826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3324" name="AutoShape 16"/>
          <p:cNvCxnSpPr>
            <a:cxnSpLocks noChangeShapeType="1"/>
            <a:stCxn id="13318" idx="3"/>
            <a:endCxn id="13319" idx="1"/>
          </p:cNvCxnSpPr>
          <p:nvPr/>
        </p:nvCxnSpPr>
        <p:spPr bwMode="auto">
          <a:xfrm flipV="1">
            <a:off x="2627313" y="3357563"/>
            <a:ext cx="288925" cy="3238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3325" name="AutoShape 17"/>
          <p:cNvCxnSpPr>
            <a:cxnSpLocks noChangeShapeType="1"/>
            <a:stCxn id="13319" idx="3"/>
            <a:endCxn id="13320" idx="3"/>
          </p:cNvCxnSpPr>
          <p:nvPr/>
        </p:nvCxnSpPr>
        <p:spPr bwMode="auto">
          <a:xfrm>
            <a:off x="4500563" y="3357563"/>
            <a:ext cx="1587" cy="865187"/>
          </a:xfrm>
          <a:prstGeom prst="bentConnector3">
            <a:avLst>
              <a:gd name="adj1" fmla="val 1440000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3326" name="Oval 18"/>
          <p:cNvSpPr>
            <a:spLocks noChangeArrowheads="1"/>
          </p:cNvSpPr>
          <p:nvPr/>
        </p:nvSpPr>
        <p:spPr bwMode="auto">
          <a:xfrm>
            <a:off x="4859338" y="3284538"/>
            <a:ext cx="1223962" cy="7921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Diseño del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Estudio de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Mercado</a:t>
            </a:r>
            <a:endParaRPr lang="es-ES" sz="1200" b="1">
              <a:latin typeface="Arial" charset="0"/>
              <a:cs typeface="Arial" charset="0"/>
            </a:endParaRPr>
          </a:p>
        </p:txBody>
      </p:sp>
      <p:cxnSp>
        <p:nvCxnSpPr>
          <p:cNvPr id="13327" name="AutoShape 19"/>
          <p:cNvCxnSpPr>
            <a:cxnSpLocks noChangeShapeType="1"/>
            <a:stCxn id="13320" idx="2"/>
            <a:endCxn id="13326" idx="4"/>
          </p:cNvCxnSpPr>
          <p:nvPr/>
        </p:nvCxnSpPr>
        <p:spPr bwMode="auto">
          <a:xfrm rot="5400000" flipH="1" flipV="1">
            <a:off x="4373563" y="3411537"/>
            <a:ext cx="433388" cy="1763713"/>
          </a:xfrm>
          <a:prstGeom prst="bentConnector3">
            <a:avLst>
              <a:gd name="adj1" fmla="val -5238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3328" name="AutoShape 20"/>
          <p:cNvCxnSpPr>
            <a:cxnSpLocks noChangeShapeType="1"/>
            <a:stCxn id="13319" idx="0"/>
            <a:endCxn id="13326" idx="0"/>
          </p:cNvCxnSpPr>
          <p:nvPr/>
        </p:nvCxnSpPr>
        <p:spPr bwMode="auto">
          <a:xfrm rot="5400000" flipV="1">
            <a:off x="4374357" y="2186781"/>
            <a:ext cx="431800" cy="1763713"/>
          </a:xfrm>
          <a:prstGeom prst="bentConnector3">
            <a:avLst>
              <a:gd name="adj1" fmla="val -5294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3329" name="AutoShape 21"/>
          <p:cNvSpPr>
            <a:spLocks noChangeArrowheads="1"/>
          </p:cNvSpPr>
          <p:nvPr/>
        </p:nvSpPr>
        <p:spPr bwMode="auto">
          <a:xfrm>
            <a:off x="6516688" y="1700213"/>
            <a:ext cx="1441450" cy="6477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Recolección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13330" name="AutoShape 22"/>
          <p:cNvSpPr>
            <a:spLocks noChangeArrowheads="1"/>
          </p:cNvSpPr>
          <p:nvPr/>
        </p:nvSpPr>
        <p:spPr bwMode="auto">
          <a:xfrm>
            <a:off x="6516688" y="2636838"/>
            <a:ext cx="1441450" cy="6477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Procesamiento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13331" name="AutoShape 23"/>
          <p:cNvSpPr>
            <a:spLocks noChangeArrowheads="1"/>
          </p:cNvSpPr>
          <p:nvPr/>
        </p:nvSpPr>
        <p:spPr bwMode="auto">
          <a:xfrm>
            <a:off x="6516688" y="3644900"/>
            <a:ext cx="1441450" cy="6477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Análisis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13332" name="AutoShape 24"/>
          <p:cNvSpPr>
            <a:spLocks noChangeArrowheads="1"/>
          </p:cNvSpPr>
          <p:nvPr/>
        </p:nvSpPr>
        <p:spPr bwMode="auto">
          <a:xfrm>
            <a:off x="6516688" y="4581525"/>
            <a:ext cx="1439862" cy="719138"/>
          </a:xfrm>
          <a:prstGeom prst="foldedCorner">
            <a:avLst>
              <a:gd name="adj" fmla="val 125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Resultados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del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Estudio</a:t>
            </a:r>
            <a:endParaRPr lang="es-ES" sz="1200" b="1">
              <a:latin typeface="Arial" charset="0"/>
              <a:cs typeface="Arial" charset="0"/>
            </a:endParaRPr>
          </a:p>
        </p:txBody>
      </p:sp>
      <p:cxnSp>
        <p:nvCxnSpPr>
          <p:cNvPr id="13333" name="AutoShape 25"/>
          <p:cNvCxnSpPr>
            <a:cxnSpLocks noChangeShapeType="1"/>
            <a:stCxn id="13326" idx="6"/>
            <a:endCxn id="13329" idx="1"/>
          </p:cNvCxnSpPr>
          <p:nvPr/>
        </p:nvCxnSpPr>
        <p:spPr bwMode="auto">
          <a:xfrm flipV="1">
            <a:off x="6083300" y="2024063"/>
            <a:ext cx="433388" cy="1657350"/>
          </a:xfrm>
          <a:prstGeom prst="bentConnector3">
            <a:avLst>
              <a:gd name="adj1" fmla="val 4981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3334" name="AutoShape 26"/>
          <p:cNvCxnSpPr>
            <a:cxnSpLocks noChangeShapeType="1"/>
            <a:stCxn id="13329" idx="2"/>
            <a:endCxn id="13330" idx="0"/>
          </p:cNvCxnSpPr>
          <p:nvPr/>
        </p:nvCxnSpPr>
        <p:spPr bwMode="auto">
          <a:xfrm rot="5400000">
            <a:off x="7092950" y="2492376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335" name="AutoShape 27"/>
          <p:cNvCxnSpPr>
            <a:cxnSpLocks noChangeShapeType="1"/>
            <a:stCxn id="13330" idx="2"/>
            <a:endCxn id="13331" idx="0"/>
          </p:cNvCxnSpPr>
          <p:nvPr/>
        </p:nvCxnSpPr>
        <p:spPr bwMode="auto">
          <a:xfrm rot="5400000">
            <a:off x="7057232" y="3464719"/>
            <a:ext cx="36036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336" name="AutoShape 28"/>
          <p:cNvCxnSpPr>
            <a:cxnSpLocks noChangeShapeType="1"/>
            <a:stCxn id="13331" idx="2"/>
            <a:endCxn id="13332" idx="0"/>
          </p:cNvCxnSpPr>
          <p:nvPr/>
        </p:nvCxnSpPr>
        <p:spPr bwMode="auto">
          <a:xfrm rot="5400000">
            <a:off x="7092950" y="4437063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3337" name="AutoShape 30"/>
          <p:cNvSpPr>
            <a:spLocks noChangeArrowheads="1"/>
          </p:cNvSpPr>
          <p:nvPr/>
        </p:nvSpPr>
        <p:spPr bwMode="auto">
          <a:xfrm>
            <a:off x="7164388" y="5589588"/>
            <a:ext cx="1511300" cy="936625"/>
          </a:xfrm>
          <a:prstGeom prst="plaque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200" b="1">
                <a:latin typeface="Arial" charset="0"/>
                <a:cs typeface="Arial" charset="0"/>
              </a:rPr>
              <a:t>Articularlo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con los otros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Componentes</a:t>
            </a:r>
          </a:p>
          <a:p>
            <a:pPr algn="ctr"/>
            <a:r>
              <a:rPr lang="es-MX" sz="1200" b="1">
                <a:latin typeface="Arial" charset="0"/>
                <a:cs typeface="Arial" charset="0"/>
              </a:rPr>
              <a:t>de la Formulación</a:t>
            </a:r>
            <a:endParaRPr lang="es-ES" sz="1200" b="1">
              <a:latin typeface="Arial" charset="0"/>
              <a:cs typeface="Arial" charset="0"/>
            </a:endParaRPr>
          </a:p>
        </p:txBody>
      </p:sp>
      <p:sp>
        <p:nvSpPr>
          <p:cNvPr id="13338" name="AutoShape 31"/>
          <p:cNvSpPr>
            <a:spLocks noChangeArrowheads="1"/>
          </p:cNvSpPr>
          <p:nvPr/>
        </p:nvSpPr>
        <p:spPr bwMode="auto">
          <a:xfrm rot="-2910278">
            <a:off x="8352632" y="4833144"/>
            <a:ext cx="360362" cy="863600"/>
          </a:xfrm>
          <a:prstGeom prst="curvedLeftArrow">
            <a:avLst>
              <a:gd name="adj1" fmla="val 47930"/>
              <a:gd name="adj2" fmla="val 9585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13339" name="AutoShape 32"/>
          <p:cNvSpPr>
            <a:spLocks noChangeArrowheads="1"/>
          </p:cNvSpPr>
          <p:nvPr/>
        </p:nvSpPr>
        <p:spPr bwMode="auto">
          <a:xfrm rot="7737620">
            <a:off x="6407944" y="5337969"/>
            <a:ext cx="360362" cy="863600"/>
          </a:xfrm>
          <a:prstGeom prst="curvedLeftArrow">
            <a:avLst>
              <a:gd name="adj1" fmla="val 47930"/>
              <a:gd name="adj2" fmla="val 9585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sz="quarter" idx="1"/>
          </p:nvPr>
        </p:nvSpPr>
        <p:spPr bwMode="auto">
          <a:xfrm>
            <a:off x="900113" y="1412875"/>
            <a:ext cx="7559675" cy="5257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buFont typeface="Monotype Sorts" pitchFamily="2" charset="2"/>
              <a:buNone/>
            </a:pPr>
            <a:r>
              <a:rPr lang="es-ES_tradnl" b="1" smtClean="0">
                <a:latin typeface="Arial" charset="0"/>
                <a:cs typeface="Arial" charset="0"/>
              </a:rPr>
              <a:t>1- Fuentes Primarias:</a:t>
            </a:r>
            <a:r>
              <a:rPr lang="es-ES_tradnl" smtClean="0">
                <a:latin typeface="Arial" charset="0"/>
                <a:cs typeface="Arial" charset="0"/>
              </a:rPr>
              <a:t> Se obtiene información por contacto directo con el sujeto de estudio; por medio de observación, cuestionarios, entrevistas, etc.</a:t>
            </a:r>
          </a:p>
          <a:p>
            <a:pPr algn="just" eaLnBrk="1" hangingPunct="1">
              <a:buFont typeface="Monotype Sorts" pitchFamily="2" charset="2"/>
              <a:buNone/>
            </a:pPr>
            <a:r>
              <a:rPr lang="es-ES_tradnl" b="1" smtClean="0">
                <a:latin typeface="Arial" charset="0"/>
                <a:cs typeface="Arial" charset="0"/>
              </a:rPr>
              <a:t>2- Fuentes Secundarias:</a:t>
            </a:r>
            <a:r>
              <a:rPr lang="es-ES_tradnl" smtClean="0">
                <a:latin typeface="Arial" charset="0"/>
                <a:cs typeface="Arial" charset="0"/>
              </a:rPr>
              <a:t>Información obtenida desde documentos; historia clínica, expediente académico, estadísticas, datos epidemiológicos, Censo.</a:t>
            </a:r>
          </a:p>
          <a:p>
            <a:pPr algn="just" eaLnBrk="1" hangingPunct="1"/>
            <a:endParaRPr lang="es-ES_tradnl" smtClean="0">
              <a:latin typeface="Arial" charset="0"/>
              <a:cs typeface="Arial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609600"/>
            <a:ext cx="91440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3600" smtClean="0"/>
              <a:t>FUENTES DE RECOLECCION DE DATOS</a:t>
            </a:r>
            <a:endParaRPr lang="es-ES_tradnl" sz="4000" b="1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Héctor Sanín Angel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76250"/>
            <a:ext cx="7772400" cy="6588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>
                <a:cs typeface="Arial" charset="0"/>
              </a:rPr>
              <a:t>Tipos de información</a:t>
            </a:r>
            <a:endParaRPr lang="es-ES" smtClean="0">
              <a:cs typeface="Arial" charset="0"/>
            </a:endParaRPr>
          </a:p>
        </p:txBody>
      </p:sp>
      <p:cxnSp>
        <p:nvCxnSpPr>
          <p:cNvPr id="15364" name="AutoShape 14"/>
          <p:cNvCxnSpPr>
            <a:cxnSpLocks noChangeShapeType="1"/>
            <a:stCxn id="15371" idx="0"/>
            <a:endCxn id="15367" idx="2"/>
          </p:cNvCxnSpPr>
          <p:nvPr/>
        </p:nvCxnSpPr>
        <p:spPr bwMode="auto">
          <a:xfrm rot="5400000" flipH="1" flipV="1">
            <a:off x="3640137" y="2328863"/>
            <a:ext cx="669925" cy="1758950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365" name="AutoShape 15"/>
          <p:cNvCxnSpPr>
            <a:cxnSpLocks noChangeShapeType="1"/>
            <a:stCxn id="15371" idx="2"/>
            <a:endCxn id="15368" idx="0"/>
          </p:cNvCxnSpPr>
          <p:nvPr/>
        </p:nvCxnSpPr>
        <p:spPr bwMode="auto">
          <a:xfrm rot="16200000" flipH="1">
            <a:off x="3879850" y="3282950"/>
            <a:ext cx="730250" cy="2298700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15366" name="Picture 17" descr="ESO1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1700213"/>
            <a:ext cx="14478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 Box 18"/>
          <p:cNvSpPr txBox="1">
            <a:spLocks noChangeArrowheads="1"/>
          </p:cNvSpPr>
          <p:nvPr/>
        </p:nvSpPr>
        <p:spPr bwMode="auto">
          <a:xfrm>
            <a:off x="3851275" y="2349500"/>
            <a:ext cx="2006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2800">
                <a:latin typeface="Arial" charset="0"/>
                <a:cs typeface="Arial" charset="0"/>
              </a:rPr>
              <a:t>Secundaria</a:t>
            </a:r>
            <a:endParaRPr lang="es-ES" sz="2800">
              <a:latin typeface="Arial" charset="0"/>
              <a:cs typeface="Arial" charset="0"/>
            </a:endParaRPr>
          </a:p>
        </p:txBody>
      </p:sp>
      <p:sp>
        <p:nvSpPr>
          <p:cNvPr id="15368" name="Text Box 23"/>
          <p:cNvSpPr txBox="1">
            <a:spLocks noChangeArrowheads="1"/>
          </p:cNvSpPr>
          <p:nvPr/>
        </p:nvSpPr>
        <p:spPr bwMode="auto">
          <a:xfrm>
            <a:off x="4630738" y="4797425"/>
            <a:ext cx="15255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2800">
                <a:latin typeface="Arial" charset="0"/>
                <a:cs typeface="Arial" charset="0"/>
              </a:rPr>
              <a:t>Primaria</a:t>
            </a:r>
            <a:endParaRPr lang="es-ES" sz="2800">
              <a:latin typeface="Arial" charset="0"/>
              <a:cs typeface="Arial" charset="0"/>
            </a:endParaRPr>
          </a:p>
        </p:txBody>
      </p:sp>
      <p:pic>
        <p:nvPicPr>
          <p:cNvPr id="15369" name="Picture 25" descr="Entrevista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4365625"/>
            <a:ext cx="2155825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31" descr="curr24hourgraph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213" y="2852738"/>
            <a:ext cx="13620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Text Box 32"/>
          <p:cNvSpPr txBox="1">
            <a:spLocks noChangeArrowheads="1"/>
          </p:cNvSpPr>
          <p:nvPr/>
        </p:nvSpPr>
        <p:spPr bwMode="auto">
          <a:xfrm>
            <a:off x="2052638" y="3543300"/>
            <a:ext cx="2087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2800">
                <a:latin typeface="Arial" charset="0"/>
                <a:cs typeface="Arial" charset="0"/>
              </a:rPr>
              <a:t>Información</a:t>
            </a:r>
            <a:endParaRPr lang="es-ES" sz="28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Héctor Sanín Angel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0" y="465138"/>
            <a:ext cx="7772400" cy="660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s-MX" smtClean="0"/>
              <a:t>Información Secundaria</a:t>
            </a:r>
            <a:endParaRPr lang="es-ES" smtClean="0"/>
          </a:p>
        </p:txBody>
      </p:sp>
      <p:cxnSp>
        <p:nvCxnSpPr>
          <p:cNvPr id="16388" name="AutoShape 3"/>
          <p:cNvCxnSpPr>
            <a:cxnSpLocks noChangeShapeType="1"/>
            <a:endCxn id="16390" idx="2"/>
          </p:cNvCxnSpPr>
          <p:nvPr/>
        </p:nvCxnSpPr>
        <p:spPr bwMode="auto">
          <a:xfrm rot="5400000" flipH="1" flipV="1">
            <a:off x="1586707" y="2855119"/>
            <a:ext cx="1227137" cy="568325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389" name="AutoShape 4"/>
          <p:cNvCxnSpPr>
            <a:cxnSpLocks noChangeShapeType="1"/>
            <a:endCxn id="16391" idx="2"/>
          </p:cNvCxnSpPr>
          <p:nvPr/>
        </p:nvCxnSpPr>
        <p:spPr bwMode="auto">
          <a:xfrm rot="16200000" flipH="1">
            <a:off x="1589087" y="4079876"/>
            <a:ext cx="1293813" cy="639762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6390" name="Oval 12"/>
          <p:cNvSpPr>
            <a:spLocks noChangeArrowheads="1"/>
          </p:cNvSpPr>
          <p:nvPr/>
        </p:nvSpPr>
        <p:spPr bwMode="auto">
          <a:xfrm>
            <a:off x="2484438" y="1916113"/>
            <a:ext cx="1633537" cy="1217612"/>
          </a:xfrm>
          <a:prstGeom prst="ellipse">
            <a:avLst/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Interna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391" name="Oval 13"/>
          <p:cNvSpPr>
            <a:spLocks noChangeArrowheads="1"/>
          </p:cNvSpPr>
          <p:nvPr/>
        </p:nvSpPr>
        <p:spPr bwMode="auto">
          <a:xfrm>
            <a:off x="2555875" y="4437063"/>
            <a:ext cx="1633538" cy="1217612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Externa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392" name="Oval 14"/>
          <p:cNvSpPr>
            <a:spLocks noChangeArrowheads="1"/>
          </p:cNvSpPr>
          <p:nvPr/>
        </p:nvSpPr>
        <p:spPr bwMode="auto">
          <a:xfrm>
            <a:off x="3425825" y="1524000"/>
            <a:ext cx="1938338" cy="560388"/>
          </a:xfrm>
          <a:prstGeom prst="ellipse">
            <a:avLst/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Bases de datos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393" name="Oval 15"/>
          <p:cNvSpPr>
            <a:spLocks noChangeArrowheads="1"/>
          </p:cNvSpPr>
          <p:nvPr/>
        </p:nvSpPr>
        <p:spPr bwMode="auto">
          <a:xfrm>
            <a:off x="3784600" y="2027238"/>
            <a:ext cx="1938338" cy="560387"/>
          </a:xfrm>
          <a:prstGeom prst="ellipse">
            <a:avLst/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Informes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394" name="Oval 18"/>
          <p:cNvSpPr>
            <a:spLocks noChangeArrowheads="1"/>
          </p:cNvSpPr>
          <p:nvPr/>
        </p:nvSpPr>
        <p:spPr bwMode="auto">
          <a:xfrm>
            <a:off x="3641725" y="2603500"/>
            <a:ext cx="1938338" cy="560388"/>
          </a:xfrm>
          <a:prstGeom prst="ellipse">
            <a:avLst/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Estudios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395" name="Oval 19"/>
          <p:cNvSpPr>
            <a:spLocks noChangeArrowheads="1"/>
          </p:cNvSpPr>
          <p:nvPr/>
        </p:nvSpPr>
        <p:spPr bwMode="auto">
          <a:xfrm>
            <a:off x="4002088" y="4692650"/>
            <a:ext cx="1938337" cy="560388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Estudios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396" name="Oval 20"/>
          <p:cNvSpPr>
            <a:spLocks noChangeArrowheads="1"/>
          </p:cNvSpPr>
          <p:nvPr/>
        </p:nvSpPr>
        <p:spPr bwMode="auto">
          <a:xfrm>
            <a:off x="5802313" y="4043363"/>
            <a:ext cx="1938337" cy="560387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Páginas web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397" name="Oval 21"/>
          <p:cNvSpPr>
            <a:spLocks noChangeArrowheads="1"/>
          </p:cNvSpPr>
          <p:nvPr/>
        </p:nvSpPr>
        <p:spPr bwMode="auto">
          <a:xfrm>
            <a:off x="5802313" y="3540125"/>
            <a:ext cx="1938337" cy="56038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Publicaciones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398" name="Oval 22"/>
          <p:cNvSpPr>
            <a:spLocks noChangeArrowheads="1"/>
          </p:cNvSpPr>
          <p:nvPr/>
        </p:nvSpPr>
        <p:spPr bwMode="auto">
          <a:xfrm>
            <a:off x="3784600" y="4187825"/>
            <a:ext cx="1938338" cy="560388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Directorios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399" name="Oval 23"/>
          <p:cNvSpPr>
            <a:spLocks noChangeArrowheads="1"/>
          </p:cNvSpPr>
          <p:nvPr/>
        </p:nvSpPr>
        <p:spPr bwMode="auto">
          <a:xfrm>
            <a:off x="3209925" y="3684588"/>
            <a:ext cx="1938338" cy="560387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Guías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400" name="Oval 24"/>
          <p:cNvSpPr>
            <a:spLocks noChangeArrowheads="1"/>
          </p:cNvSpPr>
          <p:nvPr/>
        </p:nvSpPr>
        <p:spPr bwMode="auto">
          <a:xfrm>
            <a:off x="3857625" y="5195888"/>
            <a:ext cx="1938338" cy="560387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Bases de datos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401" name="Oval 25"/>
          <p:cNvSpPr>
            <a:spLocks noChangeArrowheads="1"/>
          </p:cNvSpPr>
          <p:nvPr/>
        </p:nvSpPr>
        <p:spPr bwMode="auto">
          <a:xfrm>
            <a:off x="3425825" y="5700713"/>
            <a:ext cx="1938338" cy="560387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Publicaciones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402" name="Oval 26"/>
          <p:cNvSpPr>
            <a:spLocks noChangeArrowheads="1"/>
          </p:cNvSpPr>
          <p:nvPr/>
        </p:nvSpPr>
        <p:spPr bwMode="auto">
          <a:xfrm>
            <a:off x="5802313" y="5051425"/>
            <a:ext cx="1938337" cy="56038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Información</a:t>
            </a:r>
          </a:p>
          <a:p>
            <a:pPr algn="ctr"/>
            <a:r>
              <a:rPr lang="es-MX" sz="1400">
                <a:latin typeface="Arial" charset="0"/>
                <a:cs typeface="Arial" charset="0"/>
              </a:rPr>
              <a:t> estadística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403" name="Oval 27"/>
          <p:cNvSpPr>
            <a:spLocks noChangeArrowheads="1"/>
          </p:cNvSpPr>
          <p:nvPr/>
        </p:nvSpPr>
        <p:spPr bwMode="auto">
          <a:xfrm>
            <a:off x="5802313" y="4548188"/>
            <a:ext cx="1938337" cy="560387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Censos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404" name="Text Box 28"/>
          <p:cNvSpPr txBox="1">
            <a:spLocks noChangeArrowheads="1"/>
          </p:cNvSpPr>
          <p:nvPr/>
        </p:nvSpPr>
        <p:spPr bwMode="auto">
          <a:xfrm>
            <a:off x="7850188" y="5135563"/>
            <a:ext cx="804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400">
                <a:latin typeface="Arial" charset="0"/>
                <a:cs typeface="Arial" charset="0"/>
              </a:rPr>
              <a:t>DANE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405" name="AutoShape 29"/>
          <p:cNvSpPr>
            <a:spLocks/>
          </p:cNvSpPr>
          <p:nvPr/>
        </p:nvSpPr>
        <p:spPr bwMode="auto">
          <a:xfrm>
            <a:off x="7786688" y="4470400"/>
            <a:ext cx="112712" cy="1871663"/>
          </a:xfrm>
          <a:prstGeom prst="rightBrace">
            <a:avLst>
              <a:gd name="adj1" fmla="val 15098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800">
              <a:latin typeface="Arial" charset="0"/>
              <a:cs typeface="Arial" charset="0"/>
            </a:endParaRPr>
          </a:p>
        </p:txBody>
      </p:sp>
      <p:sp>
        <p:nvSpPr>
          <p:cNvPr id="16406" name="Oval 31"/>
          <p:cNvSpPr>
            <a:spLocks noChangeArrowheads="1"/>
          </p:cNvSpPr>
          <p:nvPr/>
        </p:nvSpPr>
        <p:spPr bwMode="auto">
          <a:xfrm>
            <a:off x="5802313" y="5540375"/>
            <a:ext cx="1938337" cy="841375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>
                <a:latin typeface="Arial" charset="0"/>
                <a:cs typeface="Arial" charset="0"/>
              </a:rPr>
              <a:t>Información</a:t>
            </a:r>
          </a:p>
          <a:p>
            <a:pPr algn="ctr"/>
            <a:r>
              <a:rPr lang="es-MX" sz="1400">
                <a:latin typeface="Arial" charset="0"/>
                <a:cs typeface="Arial" charset="0"/>
              </a:rPr>
              <a:t>Georreferenciada</a:t>
            </a:r>
            <a:endParaRPr lang="es-ES" sz="1400">
              <a:latin typeface="Arial" charset="0"/>
              <a:cs typeface="Arial" charset="0"/>
            </a:endParaRPr>
          </a:p>
        </p:txBody>
      </p:sp>
      <p:sp>
        <p:nvSpPr>
          <p:cNvPr id="16407" name="Text Box 32"/>
          <p:cNvSpPr txBox="1">
            <a:spLocks noChangeArrowheads="1"/>
          </p:cNvSpPr>
          <p:nvPr/>
        </p:nvSpPr>
        <p:spPr bwMode="auto">
          <a:xfrm>
            <a:off x="7913688" y="5730875"/>
            <a:ext cx="7477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400">
                <a:latin typeface="Arial" charset="0"/>
                <a:cs typeface="Arial" charset="0"/>
              </a:rPr>
              <a:t>IGAC</a:t>
            </a:r>
            <a:endParaRPr lang="es-ES" sz="1400">
              <a:latin typeface="Arial" charset="0"/>
              <a:cs typeface="Arial" charset="0"/>
            </a:endParaRPr>
          </a:p>
        </p:txBody>
      </p:sp>
      <p:pic>
        <p:nvPicPr>
          <p:cNvPr id="16408" name="Picture 35" descr="ESO1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" y="2643188"/>
            <a:ext cx="1611313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1275</TotalTime>
  <Words>1015</Words>
  <Application>Microsoft Office PowerPoint</Application>
  <PresentationFormat>Presentación en pantalla (4:3)</PresentationFormat>
  <Paragraphs>175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Tema di Office</vt:lpstr>
      <vt:lpstr>Diapositiva 1</vt:lpstr>
      <vt:lpstr>MÉTODOS RECOLECCION DE DATOS</vt:lpstr>
      <vt:lpstr>MÉTODOS RECOLECCION DE DATOS</vt:lpstr>
      <vt:lpstr>MÉTODOS RECOLECCION DE DATOS</vt:lpstr>
      <vt:lpstr>MÉTODOS RECOLECCION DE DATOS</vt:lpstr>
      <vt:lpstr>Qué es lo que necesitamos saber</vt:lpstr>
      <vt:lpstr>FUENTES DE RECOLECCION DE DATOS</vt:lpstr>
      <vt:lpstr>Tipos de información</vt:lpstr>
      <vt:lpstr>Información Secundaria</vt:lpstr>
      <vt:lpstr>Clasificación de la Información </vt:lpstr>
      <vt:lpstr>Información Primaria</vt:lpstr>
      <vt:lpstr>Variables y Datos</vt:lpstr>
      <vt:lpstr>Tipos de datos</vt:lpstr>
      <vt:lpstr>Tipos de datos</vt:lpstr>
      <vt:lpstr>Diapositiva 15</vt:lpstr>
      <vt:lpstr>Diapositiva 16</vt:lpstr>
      <vt:lpstr>Diapositiva 17</vt:lpstr>
      <vt:lpstr>Diapositiva 18</vt:lpstr>
      <vt:lpstr>Diapositiva 19</vt:lpstr>
      <vt:lpstr>Confiabiliad y Validez de los Instrumentos</vt:lpstr>
      <vt:lpstr>Confiabiliad y Validez de los Instrumentos</vt:lpstr>
      <vt:lpstr>Diapositiva 22</vt:lpstr>
    </vt:vector>
  </TitlesOfParts>
  <Company>UNIVERSIDAD DEL CAUCA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erik</cp:lastModifiedBy>
  <cp:revision>110</cp:revision>
  <dcterms:created xsi:type="dcterms:W3CDTF">2001-11-09T19:59:32Z</dcterms:created>
  <dcterms:modified xsi:type="dcterms:W3CDTF">2009-11-09T10:44:19Z</dcterms:modified>
</cp:coreProperties>
</file>